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34"/>
  </p:notesMasterIdLst>
  <p:handoutMasterIdLst>
    <p:handoutMasterId r:id="rId35"/>
  </p:handoutMasterIdLst>
  <p:sldIdLst>
    <p:sldId id="259" r:id="rId4"/>
    <p:sldId id="257" r:id="rId5"/>
    <p:sldId id="286" r:id="rId6"/>
    <p:sldId id="288" r:id="rId7"/>
    <p:sldId id="283" r:id="rId8"/>
    <p:sldId id="290" r:id="rId9"/>
    <p:sldId id="291" r:id="rId10"/>
    <p:sldId id="280" r:id="rId11"/>
    <p:sldId id="258" r:id="rId12"/>
    <p:sldId id="277" r:id="rId13"/>
    <p:sldId id="289" r:id="rId14"/>
    <p:sldId id="265" r:id="rId15"/>
    <p:sldId id="267" r:id="rId16"/>
    <p:sldId id="270" r:id="rId17"/>
    <p:sldId id="292" r:id="rId18"/>
    <p:sldId id="264" r:id="rId19"/>
    <p:sldId id="272" r:id="rId20"/>
    <p:sldId id="266" r:id="rId21"/>
    <p:sldId id="275" r:id="rId22"/>
    <p:sldId id="273" r:id="rId23"/>
    <p:sldId id="274" r:id="rId24"/>
    <p:sldId id="268" r:id="rId25"/>
    <p:sldId id="278" r:id="rId26"/>
    <p:sldId id="294" r:id="rId27"/>
    <p:sldId id="295" r:id="rId28"/>
    <p:sldId id="296" r:id="rId29"/>
    <p:sldId id="297" r:id="rId30"/>
    <p:sldId id="298" r:id="rId31"/>
    <p:sldId id="299" r:id="rId32"/>
    <p:sldId id="26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3E3E"/>
    <a:srgbClr val="B9B9B9"/>
    <a:srgbClr val="C53131"/>
    <a:srgbClr val="FFFFFF"/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DC7E87-820D-452E-9699-EA2A9CF8781C}" v="1" dt="2024-01-08T01:18:39.661"/>
    <p1510:client id="{F6428373-24C1-ECB9-8A31-1BEAAB459491}" v="19" dt="2024-01-08T01:23:33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ac Hieu 20213921" userId="S::hieu.nt213921@sis.hust.edu.vn::77219ebd-6813-4860-b1fa-c0606a769b89" providerId="AD" clId="Web-{F6428373-24C1-ECB9-8A31-1BEAAB459491}"/>
    <pc:docChg chg="addSld delSld modSld">
      <pc:chgData name="Nguyen Thac Hieu 20213921" userId="S::hieu.nt213921@sis.hust.edu.vn::77219ebd-6813-4860-b1fa-c0606a769b89" providerId="AD" clId="Web-{F6428373-24C1-ECB9-8A31-1BEAAB459491}" dt="2024-01-08T01:23:33.948" v="16" actId="1076"/>
      <pc:docMkLst>
        <pc:docMk/>
      </pc:docMkLst>
      <pc:sldChg chg="addSp modSp">
        <pc:chgData name="Nguyen Thac Hieu 20213921" userId="S::hieu.nt213921@sis.hust.edu.vn::77219ebd-6813-4860-b1fa-c0606a769b89" providerId="AD" clId="Web-{F6428373-24C1-ECB9-8A31-1BEAAB459491}" dt="2024-01-08T01:20:17.286" v="6" actId="1076"/>
        <pc:sldMkLst>
          <pc:docMk/>
          <pc:sldMk cId="2287700220" sldId="264"/>
        </pc:sldMkLst>
        <pc:picChg chg="add mod">
          <ac:chgData name="Nguyen Thac Hieu 20213921" userId="S::hieu.nt213921@sis.hust.edu.vn::77219ebd-6813-4860-b1fa-c0606a769b89" providerId="AD" clId="Web-{F6428373-24C1-ECB9-8A31-1BEAAB459491}" dt="2024-01-08T01:20:17.286" v="6" actId="1076"/>
          <ac:picMkLst>
            <pc:docMk/>
            <pc:sldMk cId="2287700220" sldId="264"/>
            <ac:picMk id="3" creationId="{915DE857-3B02-7864-9B40-A41CA8D23E98}"/>
          </ac:picMkLst>
        </pc:picChg>
      </pc:sldChg>
      <pc:sldChg chg="addSp delSp modSp add del">
        <pc:chgData name="Nguyen Thac Hieu 20213921" userId="S::hieu.nt213921@sis.hust.edu.vn::77219ebd-6813-4860-b1fa-c0606a769b89" providerId="AD" clId="Web-{F6428373-24C1-ECB9-8A31-1BEAAB459491}" dt="2024-01-08T01:23:33.948" v="16" actId="1076"/>
        <pc:sldMkLst>
          <pc:docMk/>
          <pc:sldMk cId="3547038045" sldId="278"/>
        </pc:sldMkLst>
        <pc:picChg chg="add mod">
          <ac:chgData name="Nguyen Thac Hieu 20213921" userId="S::hieu.nt213921@sis.hust.edu.vn::77219ebd-6813-4860-b1fa-c0606a769b89" providerId="AD" clId="Web-{F6428373-24C1-ECB9-8A31-1BEAAB459491}" dt="2024-01-08T01:23:33.948" v="16" actId="1076"/>
          <ac:picMkLst>
            <pc:docMk/>
            <pc:sldMk cId="3547038045" sldId="278"/>
            <ac:picMk id="4" creationId="{B9EB2C71-749D-3F2F-78BF-2B86523EC0CB}"/>
          </ac:picMkLst>
        </pc:picChg>
        <pc:picChg chg="del">
          <ac:chgData name="Nguyen Thac Hieu 20213921" userId="S::hieu.nt213921@sis.hust.edu.vn::77219ebd-6813-4860-b1fa-c0606a769b89" providerId="AD" clId="Web-{F6428373-24C1-ECB9-8A31-1BEAAB459491}" dt="2024-01-08T01:23:00.166" v="9"/>
          <ac:picMkLst>
            <pc:docMk/>
            <pc:sldMk cId="3547038045" sldId="278"/>
            <ac:picMk id="6" creationId="{A91365C3-CACE-BB8B-121E-953E372CCD58}"/>
          </ac:picMkLst>
        </pc:picChg>
      </pc:sldChg>
    </pc:docChg>
  </pc:docChgLst>
  <pc:docChgLst>
    <pc:chgData name="Nguyen Thac Hieu 20213921" userId="S::hieu.nt213921@sis.hust.edu.vn::77219ebd-6813-4860-b1fa-c0606a769b89" providerId="AD" clId="Web-{B3DC7E87-820D-452E-9699-EA2A9CF8781C}"/>
    <pc:docChg chg="modSld">
      <pc:chgData name="Nguyen Thac Hieu 20213921" userId="S::hieu.nt213921@sis.hust.edu.vn::77219ebd-6813-4860-b1fa-c0606a769b89" providerId="AD" clId="Web-{B3DC7E87-820D-452E-9699-EA2A9CF8781C}" dt="2024-01-08T01:18:39.661" v="0"/>
      <pc:docMkLst>
        <pc:docMk/>
      </pc:docMkLst>
      <pc:sldChg chg="delSp">
        <pc:chgData name="Nguyen Thac Hieu 20213921" userId="S::hieu.nt213921@sis.hust.edu.vn::77219ebd-6813-4860-b1fa-c0606a769b89" providerId="AD" clId="Web-{B3DC7E87-820D-452E-9699-EA2A9CF8781C}" dt="2024-01-08T01:18:39.661" v="0"/>
        <pc:sldMkLst>
          <pc:docMk/>
          <pc:sldMk cId="2287700220" sldId="264"/>
        </pc:sldMkLst>
        <pc:picChg chg="del">
          <ac:chgData name="Nguyen Thac Hieu 20213921" userId="S::hieu.nt213921@sis.hust.edu.vn::77219ebd-6813-4860-b1fa-c0606a769b89" providerId="AD" clId="Web-{B3DC7E87-820D-452E-9699-EA2A9CF8781C}" dt="2024-01-08T01:18:39.661" v="0"/>
          <ac:picMkLst>
            <pc:docMk/>
            <pc:sldMk cId="2287700220" sldId="264"/>
            <ac:picMk id="8" creationId="{E0F0BA16-09AF-E894-D69E-78884065493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1/7/2024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1/7/2024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1/7/2024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436" y="841248"/>
            <a:ext cx="11565467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599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1/7/2024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1/7/2024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1/7/2024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1/7/2024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1/7/2024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1/7/2024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1/7/2024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err="1"/>
              <a:t>Hệ</a:t>
            </a:r>
            <a:r>
              <a:rPr lang="en-US" sz="2000" b="1" dirty="0"/>
              <a:t> </a:t>
            </a:r>
            <a:r>
              <a:rPr lang="en-US" sz="2000" b="1" dirty="0" err="1"/>
              <a:t>thống</a:t>
            </a:r>
            <a:r>
              <a:rPr lang="en-US" sz="2000" b="1" dirty="0"/>
              <a:t>: </a:t>
            </a:r>
          </a:p>
          <a:p>
            <a:pPr>
              <a:buFontTx/>
              <a:buChar char="-"/>
            </a:pP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mềm</a:t>
            </a:r>
            <a:r>
              <a:rPr lang="en-US" sz="1800" dirty="0"/>
              <a:t> </a:t>
            </a:r>
            <a:r>
              <a:rPr lang="en-US" sz="1800" dirty="0" err="1"/>
              <a:t>xây</a:t>
            </a:r>
            <a:r>
              <a:rPr lang="en-US" sz="1800" dirty="0"/>
              <a:t> </a:t>
            </a:r>
            <a:r>
              <a:rPr lang="en-US" sz="1800" dirty="0" err="1"/>
              <a:t>dựng</a:t>
            </a:r>
            <a:r>
              <a:rPr lang="en-US" sz="1800" dirty="0"/>
              <a:t> </a:t>
            </a:r>
            <a:r>
              <a:rPr lang="en-US" sz="1800" dirty="0" err="1"/>
              <a:t>bằng</a:t>
            </a:r>
            <a:r>
              <a:rPr lang="en-US" sz="1800" dirty="0"/>
              <a:t> </a:t>
            </a:r>
            <a:r>
              <a:rPr lang="en-US" sz="1800" dirty="0" err="1"/>
              <a:t>ngôn</a:t>
            </a:r>
            <a:r>
              <a:rPr lang="en-US" sz="1800" dirty="0"/>
              <a:t> </a:t>
            </a:r>
            <a:r>
              <a:rPr lang="en-US" sz="1800" dirty="0" err="1"/>
              <a:t>ngữ</a:t>
            </a:r>
            <a:r>
              <a:rPr lang="en-US" sz="1800" dirty="0"/>
              <a:t> Java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cơ</a:t>
            </a:r>
            <a:r>
              <a:rPr lang="en-US" sz="1800" dirty="0"/>
              <a:t> </a:t>
            </a:r>
            <a:r>
              <a:rPr lang="en-US" sz="1800" dirty="0" err="1"/>
              <a:t>sở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MySQL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lưu</a:t>
            </a:r>
            <a:r>
              <a:rPr lang="en-US" sz="1800" dirty="0"/>
              <a:t> </a:t>
            </a:r>
            <a:r>
              <a:rPr lang="en-US" sz="1800" dirty="0" err="1"/>
              <a:t>trữ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</a:t>
            </a:r>
            <a:r>
              <a:rPr lang="en-US" sz="1800" dirty="0" err="1"/>
              <a:t>lâu</a:t>
            </a:r>
            <a:r>
              <a:rPr lang="en-US" sz="1800" dirty="0"/>
              <a:t> </a:t>
            </a:r>
            <a:r>
              <a:rPr lang="en-US" sz="1800" dirty="0" err="1"/>
              <a:t>dài</a:t>
            </a:r>
            <a:r>
              <a:rPr lang="en-US" sz="1800" dirty="0"/>
              <a:t>.</a:t>
            </a:r>
          </a:p>
          <a:p>
            <a:pPr>
              <a:buFontTx/>
              <a:buChar char="-"/>
            </a:pP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hoạt</a:t>
            </a:r>
            <a:r>
              <a:rPr lang="en-US" sz="1800" dirty="0"/>
              <a:t> </a:t>
            </a:r>
            <a:r>
              <a:rPr lang="en-US" sz="1800" dirty="0" err="1"/>
              <a:t>động</a:t>
            </a:r>
            <a:r>
              <a:rPr lang="en-US" sz="1800" dirty="0"/>
              <a:t> </a:t>
            </a:r>
            <a:r>
              <a:rPr lang="en-US" sz="1800" dirty="0" err="1"/>
              <a:t>mà</a:t>
            </a:r>
            <a:r>
              <a:rPr lang="en-US" sz="1800" dirty="0"/>
              <a:t>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cần</a:t>
            </a:r>
            <a:r>
              <a:rPr lang="en-US" sz="1800" dirty="0"/>
              <a:t> internet.</a:t>
            </a:r>
          </a:p>
          <a:p>
            <a:pPr>
              <a:buFontTx/>
              <a:buChar char="-"/>
            </a:pPr>
            <a:r>
              <a:rPr lang="en-US" sz="1800" dirty="0"/>
              <a:t>Giao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thân</a:t>
            </a:r>
            <a:r>
              <a:rPr lang="en-US" sz="1800" dirty="0"/>
              <a:t> </a:t>
            </a:r>
            <a:r>
              <a:rPr lang="en-US" sz="1800" dirty="0" err="1"/>
              <a:t>thiện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.</a:t>
            </a:r>
          </a:p>
          <a:p>
            <a:pPr>
              <a:buFontTx/>
              <a:buChar char="-"/>
            </a:pPr>
            <a:endParaRPr lang="en-US" sz="1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ACE160-4B9D-050B-F343-CBCFF68858F8}"/>
              </a:ext>
            </a:extLst>
          </p:cNvPr>
          <p:cNvSpPr/>
          <p:nvPr/>
        </p:nvSpPr>
        <p:spPr>
          <a:xfrm>
            <a:off x="4989444" y="3155013"/>
            <a:ext cx="2213113" cy="6758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C9A7E6-D9F9-C03F-40F5-A7D34F146CAA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flipH="1">
            <a:off x="4408860" y="3830873"/>
            <a:ext cx="1687140" cy="73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8D809B9-C680-D109-BA5F-78C5AACC7CA5}"/>
              </a:ext>
            </a:extLst>
          </p:cNvPr>
          <p:cNvSpPr/>
          <p:nvPr/>
        </p:nvSpPr>
        <p:spPr>
          <a:xfrm>
            <a:off x="3302304" y="4567897"/>
            <a:ext cx="2213113" cy="6758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27C3CD-3E1E-CA0C-1764-1DB2268E7A69}"/>
              </a:ext>
            </a:extLst>
          </p:cNvPr>
          <p:cNvSpPr/>
          <p:nvPr/>
        </p:nvSpPr>
        <p:spPr>
          <a:xfrm>
            <a:off x="6867741" y="4567897"/>
            <a:ext cx="2213113" cy="6758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Thoát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FE76A8-838D-3B77-D00A-6F9C04EDD697}"/>
              </a:ext>
            </a:extLst>
          </p:cNvPr>
          <p:cNvCxnSpPr>
            <a:stCxn id="25" idx="2"/>
            <a:endCxn id="28" idx="0"/>
          </p:cNvCxnSpPr>
          <p:nvPr/>
        </p:nvCxnSpPr>
        <p:spPr>
          <a:xfrm>
            <a:off x="6096001" y="3830873"/>
            <a:ext cx="1878297" cy="73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35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err="1"/>
              <a:t>Đối</a:t>
            </a:r>
            <a:r>
              <a:rPr lang="en-US" sz="2000" b="1" dirty="0"/>
              <a:t> </a:t>
            </a:r>
            <a:r>
              <a:rPr lang="en-US" sz="2000" b="1" dirty="0" err="1"/>
              <a:t>tượng</a:t>
            </a:r>
            <a:r>
              <a:rPr lang="en-US" sz="2000" b="1" dirty="0"/>
              <a:t> </a:t>
            </a:r>
            <a:r>
              <a:rPr lang="en-US" sz="2000" b="1" dirty="0" err="1"/>
              <a:t>sử</a:t>
            </a:r>
            <a:r>
              <a:rPr lang="en-US" sz="2000" b="1" dirty="0"/>
              <a:t> </a:t>
            </a:r>
            <a:r>
              <a:rPr lang="en-US" sz="2000" b="1" dirty="0" err="1"/>
              <a:t>dụng</a:t>
            </a:r>
            <a:r>
              <a:rPr lang="en-US" sz="2000" b="1" dirty="0"/>
              <a:t>:</a:t>
            </a:r>
          </a:p>
          <a:p>
            <a:pPr marL="342900" indent="-342900">
              <a:buAutoNum type="alphaLcParenR"/>
            </a:pPr>
            <a:endParaRPr lang="en-US" sz="1800" dirty="0"/>
          </a:p>
          <a:p>
            <a:pPr marL="342900" indent="-342900">
              <a:buAutoNum type="alphaLcParenR"/>
            </a:pPr>
            <a:endParaRPr lang="en-US" sz="1800" dirty="0"/>
          </a:p>
          <a:p>
            <a:pPr marL="342900" indent="-342900">
              <a:buAutoNum type="alphaLcParenR"/>
            </a:pPr>
            <a:endParaRPr lang="en-US" sz="1800" dirty="0"/>
          </a:p>
          <a:p>
            <a:pPr marL="342900" indent="-342900">
              <a:buAutoNum type="alphaLcParenR"/>
            </a:pPr>
            <a:endParaRPr lang="en-US" sz="1800" dirty="0"/>
          </a:p>
          <a:p>
            <a:pPr marL="342900" indent="-342900">
              <a:buAutoNum type="alphaLcParenR"/>
            </a:pPr>
            <a:endParaRPr lang="en-US" sz="1800" dirty="0"/>
          </a:p>
          <a:p>
            <a:pPr marL="342900" indent="-342900">
              <a:buAutoNum type="alphaLcParenR"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>
              <a:buFontTx/>
              <a:buChar char="-"/>
            </a:pPr>
            <a:r>
              <a:rPr lang="en-US" sz="1800" dirty="0" err="1"/>
              <a:t>Cần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tài</a:t>
            </a:r>
            <a:r>
              <a:rPr lang="en-US" sz="1800" dirty="0"/>
              <a:t> </a:t>
            </a:r>
            <a:r>
              <a:rPr lang="en-US" sz="1800" dirty="0" err="1"/>
              <a:t>khoản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đăng</a:t>
            </a:r>
            <a:r>
              <a:rPr lang="en-US" sz="1800" dirty="0"/>
              <a:t> </a:t>
            </a:r>
            <a:r>
              <a:rPr lang="en-US" sz="1800" dirty="0" err="1"/>
              <a:t>nhập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đảm</a:t>
            </a:r>
            <a:r>
              <a:rPr lang="en-US" sz="1800" dirty="0"/>
              <a:t> </a:t>
            </a:r>
            <a:r>
              <a:rPr lang="en-US" sz="1800" dirty="0" err="1"/>
              <a:t>bảo</a:t>
            </a:r>
            <a:r>
              <a:rPr lang="en-US" sz="1800" dirty="0"/>
              <a:t> </a:t>
            </a: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ngoài</a:t>
            </a:r>
            <a:r>
              <a:rPr lang="en-US" sz="1800" dirty="0"/>
              <a:t>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những</a:t>
            </a:r>
            <a:r>
              <a:rPr lang="en-US" sz="1800" dirty="0"/>
              <a:t> </a:t>
            </a:r>
            <a:r>
              <a:rPr lang="en-US" sz="1800" dirty="0" err="1"/>
              <a:t>hành</a:t>
            </a:r>
            <a:r>
              <a:rPr lang="en-US" sz="1800" dirty="0"/>
              <a:t> vi </a:t>
            </a:r>
            <a:r>
              <a:rPr lang="en-US" sz="1800" dirty="0" err="1"/>
              <a:t>xấu</a:t>
            </a:r>
            <a:r>
              <a:rPr lang="en-US" sz="1800" dirty="0"/>
              <a:t>.</a:t>
            </a:r>
          </a:p>
          <a:p>
            <a:pPr>
              <a:buFontTx/>
              <a:buChar char="-"/>
            </a:pPr>
            <a:r>
              <a:rPr lang="en-US" sz="1800" dirty="0" err="1"/>
              <a:t>Nếu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tài</a:t>
            </a:r>
            <a:r>
              <a:rPr lang="en-US" sz="1800" dirty="0"/>
              <a:t> </a:t>
            </a:r>
            <a:r>
              <a:rPr lang="en-US" sz="1800" dirty="0" err="1"/>
              <a:t>khoản</a:t>
            </a:r>
            <a:r>
              <a:rPr lang="en-US" sz="1800" dirty="0"/>
              <a:t> </a:t>
            </a:r>
            <a:r>
              <a:rPr lang="en-US" sz="1800" dirty="0" err="1"/>
              <a:t>thì</a:t>
            </a:r>
            <a:r>
              <a:rPr lang="en-US" sz="1800" dirty="0"/>
              <a:t> </a:t>
            </a:r>
            <a:r>
              <a:rPr lang="en-US" sz="1800" dirty="0" err="1"/>
              <a:t>cần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biện</a:t>
            </a:r>
            <a:r>
              <a:rPr lang="en-US" sz="1800" dirty="0"/>
              <a:t> </a:t>
            </a:r>
            <a:r>
              <a:rPr lang="en-US" sz="1800" dirty="0" err="1"/>
              <a:t>pháp</a:t>
            </a:r>
            <a:r>
              <a:rPr lang="en-US" sz="1800" dirty="0"/>
              <a:t> </a:t>
            </a:r>
            <a:r>
              <a:rPr lang="en-US" sz="1800" dirty="0" err="1"/>
              <a:t>xử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khi</a:t>
            </a:r>
            <a:r>
              <a:rPr lang="en-US" sz="1800" dirty="0"/>
              <a:t> </a:t>
            </a:r>
            <a:r>
              <a:rPr lang="en-US" sz="1800" dirty="0" err="1"/>
              <a:t>quên</a:t>
            </a:r>
            <a:r>
              <a:rPr lang="en-US" sz="1800" dirty="0"/>
              <a:t> </a:t>
            </a:r>
            <a:r>
              <a:rPr lang="en-US" sz="1800" dirty="0" err="1"/>
              <a:t>tài</a:t>
            </a:r>
            <a:r>
              <a:rPr lang="en-US" sz="1800" dirty="0"/>
              <a:t> </a:t>
            </a:r>
            <a:r>
              <a:rPr lang="en-US" sz="1800" dirty="0" err="1"/>
              <a:t>khoản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C6DA10-F963-13AE-56E4-353221345C4A}"/>
              </a:ext>
            </a:extLst>
          </p:cNvPr>
          <p:cNvSpPr/>
          <p:nvPr/>
        </p:nvSpPr>
        <p:spPr>
          <a:xfrm>
            <a:off x="4989443" y="1677530"/>
            <a:ext cx="2213113" cy="6758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FBC012-0442-8D82-114B-9EC804DDE195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4532246" y="2353390"/>
            <a:ext cx="1563754" cy="83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9C7FF8A-3964-E88C-CEF0-126667C770BF}"/>
              </a:ext>
            </a:extLst>
          </p:cNvPr>
          <p:cNvSpPr/>
          <p:nvPr/>
        </p:nvSpPr>
        <p:spPr>
          <a:xfrm>
            <a:off x="3425689" y="3189671"/>
            <a:ext cx="2213113" cy="6758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1AE2DD-1B78-098C-DF86-D5A221B15156}"/>
              </a:ext>
            </a:extLst>
          </p:cNvPr>
          <p:cNvSpPr/>
          <p:nvPr/>
        </p:nvSpPr>
        <p:spPr>
          <a:xfrm>
            <a:off x="6700834" y="3189671"/>
            <a:ext cx="2213113" cy="6758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C95B8F-D4F6-77E1-F362-60764E9FC995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6096000" y="2353390"/>
            <a:ext cx="1711391" cy="83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998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008168"/>
              </p:ext>
            </p:extLst>
          </p:nvPr>
        </p:nvGraphicFramePr>
        <p:xfrm>
          <a:off x="337538" y="818665"/>
          <a:ext cx="11515725" cy="529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559">
                  <a:extLst>
                    <a:ext uri="{9D8B030D-6E8A-4147-A177-3AD203B41FA5}">
                      <a16:colId xmlns:a16="http://schemas.microsoft.com/office/drawing/2014/main" val="3043117059"/>
                    </a:ext>
                  </a:extLst>
                </a:gridCol>
                <a:gridCol w="4284616">
                  <a:extLst>
                    <a:ext uri="{9D8B030D-6E8A-4147-A177-3AD203B41FA5}">
                      <a16:colId xmlns:a16="http://schemas.microsoft.com/office/drawing/2014/main" val="4075221110"/>
                    </a:ext>
                  </a:extLst>
                </a:gridCol>
                <a:gridCol w="6301550">
                  <a:extLst>
                    <a:ext uri="{9D8B030D-6E8A-4147-A177-3AD203B41FA5}">
                      <a16:colId xmlns:a16="http://schemas.microsoft.com/office/drawing/2014/main" val="691395694"/>
                    </a:ext>
                  </a:extLst>
                </a:gridCol>
              </a:tblGrid>
              <a:tr h="538611">
                <a:tc>
                  <a:txBody>
                    <a:bodyPr/>
                    <a:lstStyle/>
                    <a:p>
                      <a:endParaRPr lang="en-US" sz="1600" dirty="0">
                        <a:latin typeface="Lato" panose="020F05020202040302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Thông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 tin</a:t>
                      </a:r>
                      <a:endParaRPr lang="en-US" sz="24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Chức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 </a:t>
                      </a:r>
                      <a:r>
                        <a:rPr lang="en-US" sz="2400" baseline="0" dirty="0" err="1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năng</a:t>
                      </a:r>
                      <a:endParaRPr lang="en-US" sz="24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36286"/>
                  </a:ext>
                </a:extLst>
              </a:tr>
              <a:tr h="2336722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 err="1">
                          <a:latin typeface="Lato" panose="020F0502020204030203"/>
                        </a:rPr>
                        <a:t>Quản</a:t>
                      </a:r>
                      <a:r>
                        <a:rPr lang="en-US" sz="1800" b="1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sz="1800" b="1" baseline="0" dirty="0" err="1">
                          <a:latin typeface="Lato" panose="020F0502020204030203"/>
                        </a:rPr>
                        <a:t>lý</a:t>
                      </a:r>
                      <a:r>
                        <a:rPr lang="en-US" sz="1800" b="1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sz="1800" b="1" baseline="0" dirty="0" err="1">
                          <a:latin typeface="Lato" panose="020F0502020204030203"/>
                        </a:rPr>
                        <a:t>bán</a:t>
                      </a:r>
                      <a:r>
                        <a:rPr lang="en-US" sz="1800" b="1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sz="1800" b="1" baseline="0" dirty="0" err="1">
                          <a:latin typeface="Lato" panose="020F0502020204030203"/>
                        </a:rPr>
                        <a:t>cà</a:t>
                      </a:r>
                      <a:r>
                        <a:rPr lang="en-US" sz="1800" b="1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sz="1800" b="1" baseline="0" dirty="0" err="1">
                          <a:latin typeface="Lato" panose="020F0502020204030203"/>
                        </a:rPr>
                        <a:t>phê</a:t>
                      </a:r>
                      <a:endParaRPr lang="en-US" sz="1800" b="1" dirty="0">
                        <a:latin typeface="Lato" panose="020F05020202040302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Tên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đồ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uống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số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lượng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giá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tiền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ngày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giờ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bán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người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bán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285750" indent="-285750" algn="just" rtl="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Quản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lý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danh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sách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hoá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đơn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xem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lọc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hoá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đơn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theo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từng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khoảng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thời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gian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phục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vụ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việc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thống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kê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Quản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lý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doanh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thu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của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quán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: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cập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nhật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doanh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thu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dựa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theo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hoá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đơn</a:t>
                      </a:r>
                      <a:endParaRPr lang="en-US" sz="1800" u="none" dirty="0">
                        <a:latin typeface="Lato" panose="020F0502020204030203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257785"/>
                  </a:ext>
                </a:extLst>
              </a:tr>
              <a:tr h="2419419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 err="1">
                          <a:latin typeface="Lato" panose="020F0502020204030203"/>
                        </a:rPr>
                        <a:t>Quản</a:t>
                      </a:r>
                      <a:r>
                        <a:rPr lang="en-US" sz="1800" b="1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sz="1800" b="1" baseline="0" dirty="0" err="1">
                          <a:latin typeface="Lato" panose="020F0502020204030203"/>
                        </a:rPr>
                        <a:t>lý</a:t>
                      </a:r>
                      <a:r>
                        <a:rPr lang="en-US" sz="1800" b="1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sz="1800" b="1" baseline="0" dirty="0" err="1">
                          <a:latin typeface="Lato" panose="020F0502020204030203"/>
                        </a:rPr>
                        <a:t>nhân</a:t>
                      </a:r>
                      <a:r>
                        <a:rPr lang="en-US" sz="1800" b="1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sz="1800" b="1" baseline="0" dirty="0" err="1">
                          <a:latin typeface="Lato" panose="020F0502020204030203"/>
                        </a:rPr>
                        <a:t>viên</a:t>
                      </a:r>
                      <a:endParaRPr lang="en-US" sz="1800" b="1" dirty="0">
                        <a:latin typeface="Lato" panose="020F05020202040302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Thông tin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cá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nhân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Tên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u="sng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SĐT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Địa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chỉ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, Email, CCCD.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Lịch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làm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việc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: ca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làm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trong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ngày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Lato" panose="020F0502020204030203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Lương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lương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cơ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bản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lương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thưởng</a:t>
                      </a:r>
                      <a:endParaRPr lang="en-US" sz="1800" dirty="0">
                        <a:latin typeface="Lato" panose="020F05020202040302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Quản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lý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thông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tin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nhân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viên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: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Thêm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sửa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xóa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nhân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viên</a:t>
                      </a:r>
                      <a:r>
                        <a:rPr lang="en-US" sz="18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sz="1800" u="none" strike="noStrike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em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danh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sách</a:t>
                      </a:r>
                      <a:r>
                        <a:rPr lang="en-US" sz="18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sz="1800" u="none" strike="noStrike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ìm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kiếm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nhân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viên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Lato" panose="020F0502020204030203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Quản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lý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lịch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làm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việc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:</a:t>
                      </a:r>
                      <a:r>
                        <a:rPr lang="en-US" sz="18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Thêm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xóa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nhân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viên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vào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ca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làm</a:t>
                      </a:r>
                      <a:r>
                        <a:rPr lang="en-US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việc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Lato" panose="020F0502020204030203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Quản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lý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lương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nhân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viên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: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Sửa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hiển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thị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lương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.</a:t>
                      </a:r>
                      <a:endParaRPr lang="en-US" sz="1800" dirty="0">
                        <a:latin typeface="Lato" panose="020F0502020204030203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735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PHÂN TÍCH YÊU CẦU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235393"/>
              </p:ext>
            </p:extLst>
          </p:nvPr>
        </p:nvGraphicFramePr>
        <p:xfrm>
          <a:off x="337538" y="819828"/>
          <a:ext cx="11515725" cy="5364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3015">
                  <a:extLst>
                    <a:ext uri="{9D8B030D-6E8A-4147-A177-3AD203B41FA5}">
                      <a16:colId xmlns:a16="http://schemas.microsoft.com/office/drawing/2014/main" val="2571251294"/>
                    </a:ext>
                  </a:extLst>
                </a:gridCol>
                <a:gridCol w="4952498">
                  <a:extLst>
                    <a:ext uri="{9D8B030D-6E8A-4147-A177-3AD203B41FA5}">
                      <a16:colId xmlns:a16="http://schemas.microsoft.com/office/drawing/2014/main" val="2781011334"/>
                    </a:ext>
                  </a:extLst>
                </a:gridCol>
                <a:gridCol w="5400212">
                  <a:extLst>
                    <a:ext uri="{9D8B030D-6E8A-4147-A177-3AD203B41FA5}">
                      <a16:colId xmlns:a16="http://schemas.microsoft.com/office/drawing/2014/main" val="2915059874"/>
                    </a:ext>
                  </a:extLst>
                </a:gridCol>
              </a:tblGrid>
              <a:tr h="6087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Thông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 tin</a:t>
                      </a:r>
                      <a:endParaRPr lang="en-US" sz="24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Chức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 </a:t>
                      </a:r>
                      <a:r>
                        <a:rPr lang="en-US" sz="2400" baseline="0" dirty="0" err="1">
                          <a:solidFill>
                            <a:schemeClr val="tx1"/>
                          </a:solidFill>
                          <a:latin typeface="Lato" panose="020F0502020204030203"/>
                        </a:rPr>
                        <a:t>năng</a:t>
                      </a:r>
                      <a:endParaRPr lang="en-US" sz="2400" dirty="0">
                        <a:solidFill>
                          <a:schemeClr val="tx1"/>
                        </a:solidFill>
                        <a:latin typeface="Lato" panose="020F0502020204030203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865778"/>
                  </a:ext>
                </a:extLst>
              </a:tr>
              <a:tr h="1234678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Lato" panose="020F0502020204030203"/>
                        </a:rPr>
                        <a:t>Quản</a:t>
                      </a:r>
                      <a:r>
                        <a:rPr lang="en-US" b="1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="1" baseline="0" dirty="0" err="1">
                          <a:latin typeface="Lato" panose="020F0502020204030203"/>
                        </a:rPr>
                        <a:t>lý</a:t>
                      </a:r>
                      <a:r>
                        <a:rPr lang="en-US" b="1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="1" baseline="0" dirty="0" err="1">
                          <a:latin typeface="Lato" panose="020F0502020204030203"/>
                        </a:rPr>
                        <a:t>khách</a:t>
                      </a:r>
                      <a:r>
                        <a:rPr lang="en-US" b="1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="1" baseline="0" dirty="0" err="1">
                          <a:latin typeface="Lato" panose="020F0502020204030203"/>
                        </a:rPr>
                        <a:t>hàng</a:t>
                      </a:r>
                      <a:endParaRPr lang="en-US" b="1" dirty="0">
                        <a:latin typeface="Lato" panose="020F05020202040302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Thông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tin KH: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Tên</a:t>
                      </a:r>
                      <a:r>
                        <a:rPr lang="en-US" sz="1800" u="none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, SĐT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Địa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chỉ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nếu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có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), Email (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nếu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có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)</a:t>
                      </a:r>
                      <a:endParaRPr lang="en-US" dirty="0">
                        <a:latin typeface="Lato" panose="020F05020202040302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latin typeface="Lato" panose="020F0502020204030203"/>
                        </a:rPr>
                        <a:t>Thêm</a:t>
                      </a:r>
                      <a:r>
                        <a:rPr lang="en-US" baseline="0" dirty="0">
                          <a:latin typeface="Lato" panose="020F0502020204030203"/>
                        </a:rPr>
                        <a:t>,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sửa</a:t>
                      </a:r>
                      <a:r>
                        <a:rPr lang="en-US" baseline="0" dirty="0">
                          <a:latin typeface="Lato" panose="020F0502020204030203"/>
                        </a:rPr>
                        <a:t>,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xóa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thông</a:t>
                      </a:r>
                      <a:r>
                        <a:rPr lang="en-US" baseline="0" dirty="0">
                          <a:latin typeface="Lato" panose="020F0502020204030203"/>
                        </a:rPr>
                        <a:t> tin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khách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hàng</a:t>
                      </a:r>
                      <a:endParaRPr lang="en-US" baseline="0" dirty="0">
                        <a:latin typeface="Lato" panose="020F0502020204030203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err="1">
                          <a:latin typeface="Lato" panose="020F0502020204030203"/>
                        </a:rPr>
                        <a:t>Xem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danh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sách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khách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hàng</a:t>
                      </a:r>
                      <a:endParaRPr lang="en-US" baseline="0" dirty="0">
                        <a:latin typeface="Lato" panose="020F0502020204030203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err="1">
                          <a:latin typeface="Lato" panose="020F0502020204030203"/>
                        </a:rPr>
                        <a:t>Tìm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kiếm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khách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hàng</a:t>
                      </a:r>
                      <a:endParaRPr lang="en-US" dirty="0">
                        <a:latin typeface="Lato" panose="020F0502020204030203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19516"/>
                  </a:ext>
                </a:extLst>
              </a:tr>
              <a:tr h="1234678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Lato" panose="020F0502020204030203"/>
                        </a:rPr>
                        <a:t>Quản</a:t>
                      </a:r>
                      <a:r>
                        <a:rPr lang="en-US" b="1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="1" baseline="0" dirty="0" err="1">
                          <a:latin typeface="Lato" panose="020F0502020204030203"/>
                        </a:rPr>
                        <a:t>lý</a:t>
                      </a:r>
                      <a:r>
                        <a:rPr lang="en-US" b="1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="1" baseline="0" dirty="0" err="1">
                          <a:latin typeface="Lato" panose="020F0502020204030203"/>
                        </a:rPr>
                        <a:t>kho</a:t>
                      </a:r>
                      <a:r>
                        <a:rPr lang="en-US" b="1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="1" baseline="0" dirty="0" err="1">
                          <a:latin typeface="Lato" panose="020F0502020204030203"/>
                        </a:rPr>
                        <a:t>nguyên</a:t>
                      </a:r>
                      <a:r>
                        <a:rPr lang="en-US" b="1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="1" baseline="0" dirty="0" err="1">
                          <a:latin typeface="Lato" panose="020F0502020204030203"/>
                        </a:rPr>
                        <a:t>liệu</a:t>
                      </a:r>
                      <a:endParaRPr lang="en-US" b="1" dirty="0">
                        <a:latin typeface="Lato" panose="020F05020202040302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baseline="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baseline="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nguyên</a:t>
                      </a:r>
                      <a:r>
                        <a:rPr lang="en-US" baseline="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aseline="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liệu</a:t>
                      </a:r>
                      <a:r>
                        <a:rPr lang="en-US" baseline="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aseline="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baseline="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aseline="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vào</a:t>
                      </a:r>
                      <a:r>
                        <a:rPr lang="en-US" baseline="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baseline="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Ngày</a:t>
                      </a:r>
                      <a:r>
                        <a:rPr lang="en-US" baseline="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aseline="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giờ</a:t>
                      </a:r>
                      <a:r>
                        <a:rPr lang="en-US" baseline="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aseline="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baseline="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baseline="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baseline="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aseline="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baseline="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baseline="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baseline="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aseline="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nguyên</a:t>
                      </a:r>
                      <a:r>
                        <a:rPr lang="en-US" baseline="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aseline="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liệu</a:t>
                      </a:r>
                      <a:r>
                        <a:rPr lang="en-US" baseline="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baseline="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baseline="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aseline="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baseline="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baseline="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baseline="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baseline="0" dirty="0" err="1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baseline="0" dirty="0">
                          <a:effectLst/>
                          <a:latin typeface="Lato" panose="020F0502020204030203"/>
                          <a:cs typeface="Arial" panose="020B0604020202020204" pitchFamily="34" charset="0"/>
                        </a:rPr>
                        <a:t>.</a:t>
                      </a:r>
                      <a:endParaRPr lang="vi-VN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latin typeface="Lato" panose="020F0502020204030203"/>
                        </a:rPr>
                        <a:t>Thêm</a:t>
                      </a:r>
                      <a:r>
                        <a:rPr lang="en-US" dirty="0">
                          <a:latin typeface="Lato" panose="020F0502020204030203"/>
                        </a:rPr>
                        <a:t>,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sửa</a:t>
                      </a:r>
                      <a:r>
                        <a:rPr lang="en-US" baseline="0" dirty="0">
                          <a:latin typeface="Lato" panose="020F0502020204030203"/>
                        </a:rPr>
                        <a:t>,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xóa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thông</a:t>
                      </a:r>
                      <a:r>
                        <a:rPr lang="en-US" baseline="0" dirty="0">
                          <a:latin typeface="Lato" panose="020F0502020204030203"/>
                        </a:rPr>
                        <a:t> tin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err="1">
                          <a:latin typeface="Lato" panose="020F0502020204030203"/>
                        </a:rPr>
                        <a:t>Xem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danh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sách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đơn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hàng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nhập</a:t>
                      </a:r>
                      <a:endParaRPr lang="en-US" baseline="0" dirty="0">
                        <a:latin typeface="Lato" panose="020F0502020204030203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err="1">
                          <a:latin typeface="Lato" panose="020F0502020204030203"/>
                        </a:rPr>
                        <a:t>Tìm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kiếm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đơn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hàng</a:t>
                      </a:r>
                      <a:endParaRPr lang="en-US" baseline="0" dirty="0">
                        <a:latin typeface="Lato" panose="020F0502020204030203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425825"/>
                  </a:ext>
                </a:extLst>
              </a:tr>
              <a:tr h="1234678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Lato" panose="020F0502020204030203"/>
                        </a:rPr>
                        <a:t>Quản</a:t>
                      </a:r>
                      <a:r>
                        <a:rPr lang="en-US" b="1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="1" baseline="0" dirty="0" err="1">
                          <a:latin typeface="Lato" panose="020F0502020204030203"/>
                        </a:rPr>
                        <a:t>lý</a:t>
                      </a:r>
                      <a:r>
                        <a:rPr lang="en-US" b="1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="1" baseline="0" dirty="0" err="1">
                          <a:latin typeface="Lato" panose="020F0502020204030203"/>
                        </a:rPr>
                        <a:t>tài</a:t>
                      </a:r>
                      <a:r>
                        <a:rPr lang="en-US" b="1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="1" baseline="0" dirty="0" err="1">
                          <a:latin typeface="Lato" panose="020F0502020204030203"/>
                        </a:rPr>
                        <a:t>chính</a:t>
                      </a:r>
                      <a:endParaRPr lang="en-US" b="1" dirty="0">
                        <a:latin typeface="Lato" panose="020F05020202040302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Lato" panose="020F0502020204030203"/>
                        </a:rPr>
                        <a:t>Thông</a:t>
                      </a:r>
                      <a:r>
                        <a:rPr lang="en-US" baseline="0" dirty="0">
                          <a:latin typeface="Lato" panose="020F0502020204030203"/>
                        </a:rPr>
                        <a:t> tin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doanh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thu</a:t>
                      </a:r>
                      <a:r>
                        <a:rPr lang="en-US" baseline="0" dirty="0">
                          <a:latin typeface="Lato" panose="020F0502020204030203"/>
                        </a:rPr>
                        <a:t>: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số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tiền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bán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cà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phê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dựa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trên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hoá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đơn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lưu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trữ</a:t>
                      </a:r>
                      <a:endParaRPr lang="en-US" baseline="0" dirty="0">
                        <a:latin typeface="Lato" panose="020F0502020204030203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>
                          <a:latin typeface="Lato" panose="020F0502020204030203"/>
                        </a:rPr>
                        <a:t>Thông tin chi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phí</a:t>
                      </a:r>
                      <a:r>
                        <a:rPr lang="en-US" baseline="0" dirty="0">
                          <a:latin typeface="Lato" panose="020F0502020204030203"/>
                        </a:rPr>
                        <a:t>: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Lương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nhân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viên</a:t>
                      </a:r>
                      <a:r>
                        <a:rPr lang="en-US" baseline="0" dirty="0">
                          <a:latin typeface="Lato" panose="020F0502020204030203"/>
                        </a:rPr>
                        <a:t>;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tiền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cơ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sở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vật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chất</a:t>
                      </a:r>
                      <a:r>
                        <a:rPr lang="en-US" baseline="0" dirty="0">
                          <a:latin typeface="Lato" panose="020F0502020204030203"/>
                        </a:rPr>
                        <a:t>;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tiền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nhập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nguyên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liệu</a:t>
                      </a:r>
                      <a:r>
                        <a:rPr lang="en-US" baseline="0" dirty="0">
                          <a:latin typeface="Lato" panose="020F0502020204030203"/>
                        </a:rPr>
                        <a:t>;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thuế</a:t>
                      </a:r>
                      <a:r>
                        <a:rPr lang="en-US" baseline="0" dirty="0">
                          <a:latin typeface="Lato" panose="020F0502020204030203"/>
                        </a:rPr>
                        <a:t>;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phí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phát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sinh</a:t>
                      </a:r>
                      <a:r>
                        <a:rPr lang="en-US" baseline="0" dirty="0">
                          <a:latin typeface="Lato" panose="020F0502020204030203"/>
                        </a:rPr>
                        <a:t>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err="1">
                          <a:latin typeface="Lato" panose="020F0502020204030203"/>
                        </a:rPr>
                        <a:t>Thống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kê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doanh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thu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theo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tháng</a:t>
                      </a:r>
                      <a:r>
                        <a:rPr lang="en-US" baseline="0" dirty="0">
                          <a:latin typeface="Lato" panose="020F0502020204030203"/>
                        </a:rPr>
                        <a:t>/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quý</a:t>
                      </a:r>
                      <a:r>
                        <a:rPr lang="en-US" baseline="0" dirty="0">
                          <a:latin typeface="Lato" panose="020F0502020204030203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latin typeface="Lato" panose="020F0502020204030203"/>
                        </a:rPr>
                        <a:t>Quản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lý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doanh</a:t>
                      </a:r>
                      <a:r>
                        <a:rPr lang="en-US" baseline="0" dirty="0">
                          <a:latin typeface="Lato" panose="020F0502020204030203"/>
                        </a:rPr>
                        <a:t> </a:t>
                      </a:r>
                      <a:r>
                        <a:rPr lang="en-US" baseline="0" dirty="0" err="1">
                          <a:latin typeface="Lato" panose="020F0502020204030203"/>
                        </a:rPr>
                        <a:t>thu</a:t>
                      </a:r>
                      <a:r>
                        <a:rPr lang="en-US" baseline="0" dirty="0">
                          <a:latin typeface="Lato" panose="020F0502020204030203"/>
                        </a:rPr>
                        <a:t>: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Tính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doanh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thu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thống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kê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doanh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thu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Lato" panose="020F0502020204030203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Quản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lý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chi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phí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Thêm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sửa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xóa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các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khoản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phí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;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tính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chi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phí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lập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danh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sách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chi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phí</a:t>
                      </a:r>
                      <a:endParaRPr lang="en-US" sz="1800" b="0" i="0" kern="1200" baseline="0" dirty="0">
                        <a:solidFill>
                          <a:schemeClr val="dk1"/>
                        </a:solidFill>
                        <a:effectLst/>
                        <a:latin typeface="Lato" panose="020F0502020204030203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Quản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lý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lợi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nhuận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Tính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lợi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nhuận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Thống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kê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lợi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nhuận</a:t>
                      </a:r>
                      <a:endParaRPr lang="en-US" sz="1800" b="0" i="0" kern="1200" baseline="0" dirty="0">
                        <a:solidFill>
                          <a:schemeClr val="dk1"/>
                        </a:solidFill>
                        <a:effectLst/>
                        <a:latin typeface="Lato" panose="020F0502020204030203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Hiển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thị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thông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tin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doanh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thu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theo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từng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khoảng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thời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gian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để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 so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Lato" panose="020F0502020204030203"/>
                          <a:ea typeface="+mn-ea"/>
                          <a:cs typeface="+mn-cs"/>
                        </a:rPr>
                        <a:t>sánh</a:t>
                      </a:r>
                      <a:endParaRPr lang="en-US" dirty="0">
                        <a:latin typeface="Lato" panose="020F0502020204030203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379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568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IV. SƠ ĐỒ THIẾT KẾ CHỨC NĂNG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3C38B-1E6A-9E86-561B-15C4CB3CF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724" y="974606"/>
            <a:ext cx="8466551" cy="490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95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IV. SƠ ĐỒ THIẾT KẾ CHỨC NĂNG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4C3369-75FA-8B72-1B46-D1176FCA9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676" y="960924"/>
            <a:ext cx="7936647" cy="531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06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V. SƠ ĐỒ LUỒNG DỮ LIỆU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9267" y="726175"/>
            <a:ext cx="4708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1.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Sơ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đồ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luồng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mức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ngữ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cảnh</a:t>
            </a:r>
            <a:endParaRPr lang="en-US" sz="2400" dirty="0">
              <a:solidFill>
                <a:schemeClr val="bg1"/>
              </a:solidFill>
              <a:latin typeface="Lato" panose="020F0502020204030203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DE857-3B02-7864-9B40-A41CA8D23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604" y="1371417"/>
            <a:ext cx="9402791" cy="470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00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V. SƠ ĐỒ LUỒNG DỮ LIỆU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5757" y="713647"/>
            <a:ext cx="4115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2.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Sơ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đồ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luồng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mức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đỉnh</a:t>
            </a:r>
            <a:endParaRPr lang="en-US" sz="2400" dirty="0">
              <a:solidFill>
                <a:schemeClr val="bg1"/>
              </a:solidFill>
              <a:latin typeface="Lato" panose="020F0502020204030203"/>
            </a:endParaRP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1E2C7B9A-408E-E2EC-9DFE-4DFFF24B8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86" y="1175312"/>
            <a:ext cx="7497028" cy="50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14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7B8F-671E-899B-3B95-4CCE696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V. SƠ ĐỒ LUỒNG DỮ LIỆU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3143" y="706122"/>
            <a:ext cx="4754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3.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Sơ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đồ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luồng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mức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dưới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đỉnh</a:t>
            </a:r>
            <a:endParaRPr lang="en-US" sz="2400" dirty="0">
              <a:solidFill>
                <a:schemeClr val="bg1"/>
              </a:solidFill>
              <a:latin typeface="Lato" panose="020F0502020204030203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7699" y="1194639"/>
            <a:ext cx="4373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" panose="020F0502020204030203"/>
              </a:rPr>
              <a:t>a. </a:t>
            </a:r>
            <a:r>
              <a:rPr lang="en-US" sz="2000" dirty="0" err="1">
                <a:latin typeface="Lato" panose="020F0502020204030203"/>
              </a:rPr>
              <a:t>Chức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năng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quản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lý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kho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nguyên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liệu</a:t>
            </a:r>
            <a:endParaRPr lang="en-US" sz="2000" dirty="0">
              <a:latin typeface="Lato" panose="020F0502020204030203"/>
            </a:endParaRPr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35CA64E6-7620-28BA-89F6-7050196A6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90" y="1852346"/>
            <a:ext cx="8636420" cy="388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3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V. SƠ ĐỒ LUỒNG DỮ LIỆU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3588" y="1167787"/>
            <a:ext cx="3890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" panose="020F0502020204030203"/>
              </a:rPr>
              <a:t>b. </a:t>
            </a:r>
            <a:r>
              <a:rPr lang="en-US" sz="2000" dirty="0" err="1">
                <a:latin typeface="Lato" panose="020F0502020204030203"/>
              </a:rPr>
              <a:t>Chức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năng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quản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lý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khách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hàng</a:t>
            </a:r>
            <a:endParaRPr lang="en-US" sz="2000" dirty="0">
              <a:latin typeface="Lato" panose="020F0502020204030203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59" y="1710426"/>
            <a:ext cx="5335881" cy="46535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3143" y="706122"/>
            <a:ext cx="4754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3.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Sơ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đồ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luồng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mức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dưới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đỉnh</a:t>
            </a:r>
            <a:endParaRPr lang="en-US" sz="2400" dirty="0">
              <a:solidFill>
                <a:schemeClr val="bg1"/>
              </a:solidFill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016456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013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1937013" y="1979106"/>
            <a:ext cx="7723823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400" dirty="0" err="1"/>
              <a:t>Kỹ</a:t>
            </a:r>
            <a:r>
              <a:rPr lang="en-US" sz="4400" dirty="0"/>
              <a:t> </a:t>
            </a:r>
            <a:r>
              <a:rPr lang="en-US" sz="4400" dirty="0" err="1"/>
              <a:t>thuật</a:t>
            </a:r>
            <a:r>
              <a:rPr lang="en-US" sz="4400" dirty="0"/>
              <a:t> </a:t>
            </a:r>
            <a:r>
              <a:rPr lang="en-US" sz="4400" dirty="0" err="1"/>
              <a:t>phần</a:t>
            </a:r>
            <a:r>
              <a:rPr lang="en-US" sz="4400" dirty="0"/>
              <a:t> </a:t>
            </a:r>
            <a:r>
              <a:rPr lang="en-US" sz="4400" dirty="0" err="1"/>
              <a:t>mềm</a:t>
            </a:r>
            <a:r>
              <a:rPr lang="en-US" sz="4400" dirty="0"/>
              <a:t> </a:t>
            </a:r>
            <a:r>
              <a:rPr lang="en-US" sz="4400" dirty="0" err="1"/>
              <a:t>ứng</a:t>
            </a:r>
            <a:r>
              <a:rPr lang="en-US" sz="4400" dirty="0"/>
              <a:t> </a:t>
            </a:r>
            <a:r>
              <a:rPr lang="en-US" sz="4400" dirty="0" err="1"/>
              <a:t>dụng</a:t>
            </a:r>
            <a:endParaRPr lang="en-US" sz="4400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1937011" y="2986470"/>
            <a:ext cx="5828763" cy="5140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200" b="0" dirty="0" err="1"/>
              <a:t>Phần</a:t>
            </a:r>
            <a:r>
              <a:rPr lang="en-US" sz="3200" b="0" dirty="0"/>
              <a:t> </a:t>
            </a:r>
            <a:r>
              <a:rPr lang="en-US" sz="3200" b="0" dirty="0" err="1"/>
              <a:t>mềm</a:t>
            </a:r>
            <a:r>
              <a:rPr lang="en-US" sz="3200" b="0" dirty="0"/>
              <a:t> </a:t>
            </a:r>
            <a:r>
              <a:rPr lang="en-US" sz="3200" b="0" dirty="0" err="1"/>
              <a:t>quản</a:t>
            </a:r>
            <a:r>
              <a:rPr lang="en-US" sz="3200" b="0" dirty="0"/>
              <a:t> </a:t>
            </a:r>
            <a:r>
              <a:rPr lang="en-US" sz="3200" b="0" dirty="0" err="1"/>
              <a:t>lý</a:t>
            </a:r>
            <a:r>
              <a:rPr lang="en-US" sz="3200" b="0" dirty="0"/>
              <a:t> </a:t>
            </a:r>
            <a:r>
              <a:rPr lang="en-US" sz="3200" b="0" dirty="0" err="1"/>
              <a:t>quán</a:t>
            </a:r>
            <a:r>
              <a:rPr lang="en-US" sz="3200" b="0" dirty="0"/>
              <a:t> </a:t>
            </a:r>
            <a:r>
              <a:rPr lang="en-US" sz="3200" b="0" dirty="0" err="1"/>
              <a:t>cà</a:t>
            </a:r>
            <a:r>
              <a:rPr lang="en-US" sz="3200" b="0" dirty="0"/>
              <a:t> </a:t>
            </a:r>
            <a:r>
              <a:rPr lang="en-US" sz="3200" b="0" dirty="0" err="1"/>
              <a:t>phê</a:t>
            </a:r>
            <a:endParaRPr lang="en-US" sz="3200" b="0" dirty="0"/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3AC95A9-C758-00AD-8CA2-D8A0C34C5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273666"/>
              </p:ext>
            </p:extLst>
          </p:nvPr>
        </p:nvGraphicFramePr>
        <p:xfrm>
          <a:off x="1937011" y="3629657"/>
          <a:ext cx="8128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3198">
                  <a:extLst>
                    <a:ext uri="{9D8B030D-6E8A-4147-A177-3AD203B41FA5}">
                      <a16:colId xmlns:a16="http://schemas.microsoft.com/office/drawing/2014/main" val="1962728822"/>
                    </a:ext>
                  </a:extLst>
                </a:gridCol>
                <a:gridCol w="5744802">
                  <a:extLst>
                    <a:ext uri="{9D8B030D-6E8A-4147-A177-3AD203B41FA5}">
                      <a16:colId xmlns:a16="http://schemas.microsoft.com/office/drawing/2014/main" val="4250960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GVHD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: TS. </a:t>
                      </a:r>
                      <a:r>
                        <a:rPr lang="en-US" sz="2000" b="0" dirty="0" err="1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Phạm</a:t>
                      </a:r>
                      <a:r>
                        <a:rPr lang="en-US" sz="2000" b="0" dirty="0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Doãn</a:t>
                      </a:r>
                      <a:r>
                        <a:rPr lang="en-US" sz="2000" b="0" dirty="0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Tĩnh</a:t>
                      </a:r>
                      <a:endParaRPr lang="en-US" sz="2000" b="0" dirty="0">
                        <a:solidFill>
                          <a:srgbClr val="CF3E3E"/>
                        </a:solidFill>
                        <a:latin typeface="Lato" panose="020F0502020204030203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4219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Mã</a:t>
                      </a:r>
                      <a:r>
                        <a:rPr lang="en-US" sz="2000" b="1" dirty="0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lớp</a:t>
                      </a:r>
                      <a:endParaRPr lang="en-US" sz="2000" b="1" dirty="0">
                        <a:solidFill>
                          <a:srgbClr val="CF3E3E"/>
                        </a:solidFill>
                        <a:latin typeface="Lato" panose="020F0502020204030203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: 145540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151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Sinh</a:t>
                      </a:r>
                      <a:r>
                        <a:rPr lang="en-US" sz="2000" b="1" dirty="0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viên</a:t>
                      </a:r>
                      <a:r>
                        <a:rPr lang="en-US" sz="2000" b="1" baseline="0" dirty="0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thực</a:t>
                      </a:r>
                      <a:r>
                        <a:rPr lang="en-US" sz="2000" b="1" baseline="0" dirty="0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hiện</a:t>
                      </a:r>
                      <a:endParaRPr lang="en-US" sz="2000" b="1" dirty="0">
                        <a:solidFill>
                          <a:srgbClr val="CF3E3E"/>
                        </a:solidFill>
                        <a:latin typeface="Lato" panose="020F0502020204030203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: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69817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E4D9B0-F498-58C3-A4A3-4283775B4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746415"/>
              </p:ext>
            </p:extLst>
          </p:nvPr>
        </p:nvGraphicFramePr>
        <p:xfrm>
          <a:off x="4469344" y="4443926"/>
          <a:ext cx="8128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847">
                  <a:extLst>
                    <a:ext uri="{9D8B030D-6E8A-4147-A177-3AD203B41FA5}">
                      <a16:colId xmlns:a16="http://schemas.microsoft.com/office/drawing/2014/main" val="2741759117"/>
                    </a:ext>
                  </a:extLst>
                </a:gridCol>
                <a:gridCol w="5335153">
                  <a:extLst>
                    <a:ext uri="{9D8B030D-6E8A-4147-A177-3AD203B41FA5}">
                      <a16:colId xmlns:a16="http://schemas.microsoft.com/office/drawing/2014/main" val="2906362608"/>
                    </a:ext>
                  </a:extLst>
                </a:gridCol>
              </a:tblGrid>
              <a:tr h="313508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Ngô Quang </a:t>
                      </a:r>
                      <a:r>
                        <a:rPr lang="en-US" b="0" dirty="0" err="1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Tùng</a:t>
                      </a:r>
                      <a:endParaRPr lang="en-US" b="0" dirty="0">
                        <a:solidFill>
                          <a:srgbClr val="CF3E3E"/>
                        </a:solidFill>
                        <a:latin typeface="Lato" panose="020F0502020204030203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20214139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505331"/>
                  </a:ext>
                </a:extLst>
              </a:tr>
              <a:tr h="313508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Nguyễn Thạc Hiếu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20213921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5384577"/>
                  </a:ext>
                </a:extLst>
              </a:tr>
              <a:tr h="235131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Nguyễn Trung Hiếu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20213922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636192"/>
                  </a:ext>
                </a:extLst>
              </a:tr>
              <a:tr h="235131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Doãn</a:t>
                      </a:r>
                      <a:r>
                        <a:rPr lang="en-US" b="0" dirty="0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Đăng</a:t>
                      </a:r>
                      <a:r>
                        <a:rPr lang="en-US" b="0" dirty="0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Nhật</a:t>
                      </a:r>
                      <a:endParaRPr lang="en-US" b="0" dirty="0">
                        <a:solidFill>
                          <a:srgbClr val="CF3E3E"/>
                        </a:solidFill>
                        <a:latin typeface="Lato" panose="020F0502020204030203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CF3E3E"/>
                          </a:solidFill>
                          <a:latin typeface="Lato" panose="020F0502020204030203"/>
                        </a:rPr>
                        <a:t>20214031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233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79714" y="1193913"/>
            <a:ext cx="3517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" panose="020F0502020204030203"/>
              </a:rPr>
              <a:t>c. </a:t>
            </a:r>
            <a:r>
              <a:rPr lang="en-US" sz="2000" dirty="0" err="1">
                <a:latin typeface="Lato" panose="020F0502020204030203"/>
              </a:rPr>
              <a:t>Chức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năng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quản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lý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hoá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đơn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 txBox="1">
            <a:spLocks/>
          </p:cNvSpPr>
          <p:nvPr/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V. SƠ ĐỒ LUỒNG DỮ LIỆU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3143" y="706122"/>
            <a:ext cx="4754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3.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Sơ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đồ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luồng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mức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dưới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đỉnh</a:t>
            </a:r>
            <a:endParaRPr lang="en-US" sz="2400" dirty="0">
              <a:solidFill>
                <a:schemeClr val="bg1"/>
              </a:solidFill>
              <a:latin typeface="Lato" panose="020F0502020204030203"/>
            </a:endParaRPr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82E6E91E-0873-9033-13A9-E33140F98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69" y="1637209"/>
            <a:ext cx="7200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83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79714" y="1167787"/>
            <a:ext cx="3706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" panose="020F0502020204030203"/>
              </a:rPr>
              <a:t>d. </a:t>
            </a:r>
            <a:r>
              <a:rPr lang="en-US" sz="2000" dirty="0" err="1">
                <a:latin typeface="Lato" panose="020F0502020204030203"/>
              </a:rPr>
              <a:t>Chức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năng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quản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lý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nhân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viên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dirty="0"/>
              <a:t>V. SƠ ĐỒ LUỒNG DỮ LIỆU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143" y="706122"/>
            <a:ext cx="4754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3.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Sơ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đồ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luồng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mức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dưới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đỉnh</a:t>
            </a:r>
            <a:endParaRPr lang="en-US" sz="2400" dirty="0">
              <a:solidFill>
                <a:schemeClr val="bg1"/>
              </a:solidFill>
              <a:latin typeface="Lato" panose="020F0502020204030203"/>
            </a:endParaRPr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441354D8-92B6-1EA4-BF76-A47FDA443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80" y="1900237"/>
            <a:ext cx="8866891" cy="378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46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48DCA-B91F-BC5A-64CE-246CF358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0525" y="1140602"/>
            <a:ext cx="374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" panose="020F0502020204030203"/>
              </a:rPr>
              <a:t>e. </a:t>
            </a:r>
            <a:r>
              <a:rPr lang="en-US" sz="2000" dirty="0" err="1">
                <a:latin typeface="Lato" panose="020F0502020204030203"/>
              </a:rPr>
              <a:t>Chức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năng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quản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lý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doanh</a:t>
            </a:r>
            <a:r>
              <a:rPr lang="en-US" sz="2000" dirty="0">
                <a:latin typeface="Lato" panose="020F0502020204030203"/>
              </a:rPr>
              <a:t> </a:t>
            </a:r>
            <a:r>
              <a:rPr lang="en-US" sz="2000" dirty="0" err="1">
                <a:latin typeface="Lato" panose="020F0502020204030203"/>
              </a:rPr>
              <a:t>thu</a:t>
            </a:r>
            <a:endParaRPr lang="en-US" sz="2000" dirty="0">
              <a:latin typeface="Lato" panose="020F0502020204030203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dirty="0"/>
              <a:t>V. SƠ ĐỒ LUỒNG DỮ LIỆU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143" y="706122"/>
            <a:ext cx="4754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3.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Sơ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đồ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luồng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mức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dưới</a:t>
            </a:r>
            <a:r>
              <a:rPr lang="en-US" sz="24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/>
              </a:rPr>
              <a:t>đỉnh</a:t>
            </a:r>
            <a:endParaRPr lang="en-US" sz="2400" dirty="0">
              <a:solidFill>
                <a:schemeClr val="bg1"/>
              </a:solidFill>
              <a:latin typeface="Lato" panose="020F0502020204030203"/>
            </a:endParaRPr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1CD1AD9D-CC0D-E169-E41A-E7CCAC84A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67" y="1839533"/>
            <a:ext cx="6897265" cy="405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98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VI. Các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3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B2C71-749D-3F2F-78BF-2B86523EC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21" y="1302341"/>
            <a:ext cx="9790979" cy="474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38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56F85F-3398-4CAE-3DCA-5AFD97AC2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3200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3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0EBAAE-2884-26F4-D504-365E60989C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857DAD-623A-DB8E-17E1-56963225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173B5-1722-9C80-D6B5-C693173548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76750" y="1874838"/>
            <a:ext cx="5760720" cy="3291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C9030-2DED-6234-61D3-6A0999C14B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589" y="2343467"/>
            <a:ext cx="4037330" cy="21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83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CEDDF6-FF5F-8F79-A14B-292DDA13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sz="3200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3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C07059-CAC8-1083-3540-A1D8AA62F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6D3D4-8C5F-03ED-4316-B10E724E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CBB140-325F-DC41-AF75-73ABDC9DF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5640" y="1736090"/>
            <a:ext cx="5760720" cy="338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27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AA6621-3E03-295D-043A-D8056DD90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3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3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44B329-B59B-CE9D-7D33-5AFC923D67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1E4928-3AE4-1F29-9E57-24BB9A7B2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376B91-484F-7C10-B477-493940337B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87165" y="1254868"/>
            <a:ext cx="9163455" cy="47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59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DAA694-A688-8B81-D1FB-B6BBF3246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892C9F-FCC1-0F4E-635A-B4609ED11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ACD8C-EDA7-99D2-AF99-CB28F789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913970-C81F-0072-DEEC-C61B922633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55246" y="1595535"/>
            <a:ext cx="8080310" cy="4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06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7A648B-4CBE-CE87-DF45-1C61048D1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u="none" strike="noStrike" kern="10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nhân viên </a:t>
            </a:r>
            <a:br>
              <a:rPr lang="en-US" sz="1800" u="none" strike="noStrike" kern="10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A2F7B3-22BB-DE7B-6B31-CEB60C39D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6D1834-94CA-C0CB-3412-84BFD1F23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626436-4F38-469A-B764-AB8F30B090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67711" y="1507787"/>
            <a:ext cx="888135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5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0B052-BDE5-1DD4-0247-C88FD30B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3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3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A8412-3789-ABC8-CD89-DAF4C27093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F0727-D2D2-4C0B-28DA-E0E0914BB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18ED8-2066-0821-FA38-80E21B0762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8759" y="1449422"/>
            <a:ext cx="9159684" cy="429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68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2D0C5F3-C8A7-5E3C-2E09-014EA1952C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  <a:p>
            <a:r>
              <a:rPr lang="en-US" dirty="0"/>
              <a:t>2. Thu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endParaRPr lang="en-US" dirty="0"/>
          </a:p>
          <a:p>
            <a:r>
              <a:rPr lang="en-US" dirty="0"/>
              <a:t>4.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r>
              <a:rPr lang="en-US" dirty="0"/>
              <a:t>5.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luồng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r>
              <a:rPr lang="en-US" dirty="0"/>
              <a:t>6.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3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50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357" y="841248"/>
            <a:ext cx="10853530" cy="5303393"/>
          </a:xfrm>
        </p:spPr>
        <p:txBody>
          <a:bodyPr/>
          <a:lstStyle/>
          <a:p>
            <a:pPr algn="just">
              <a:buFontTx/>
              <a:buChar char="-"/>
            </a:pP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1 </a:t>
            </a:r>
            <a:r>
              <a:rPr lang="en-US" sz="2000" dirty="0" err="1"/>
              <a:t>quán</a:t>
            </a:r>
            <a:r>
              <a:rPr lang="en-US" sz="2000" dirty="0"/>
              <a:t> </a:t>
            </a:r>
            <a:r>
              <a:rPr lang="en-US" sz="2000" dirty="0" err="1"/>
              <a:t>cà</a:t>
            </a:r>
            <a:r>
              <a:rPr lang="en-US" sz="2000" dirty="0"/>
              <a:t> </a:t>
            </a:r>
            <a:r>
              <a:rPr lang="en-US" sz="2000" dirty="0" err="1"/>
              <a:t>phê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chia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khâu</a:t>
            </a:r>
            <a:r>
              <a:rPr lang="en-US" sz="2000" dirty="0"/>
              <a:t> </a:t>
            </a:r>
            <a:r>
              <a:rPr lang="en-US" sz="2000" dirty="0" err="1"/>
              <a:t>như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: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,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đơn</a:t>
            </a:r>
            <a:r>
              <a:rPr lang="en-US" sz="2000" dirty="0"/>
              <a:t>,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hoá</a:t>
            </a:r>
            <a:r>
              <a:rPr lang="en-US" sz="2000" dirty="0"/>
              <a:t> </a:t>
            </a:r>
            <a:r>
              <a:rPr lang="en-US" sz="2000" dirty="0" err="1"/>
              <a:t>đơn</a:t>
            </a:r>
            <a:r>
              <a:rPr lang="en-US" sz="2000" dirty="0"/>
              <a:t>,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hoá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,…</a:t>
            </a:r>
            <a:r>
              <a:rPr lang="en-US" sz="2000" dirty="0" err="1"/>
              <a:t>Những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 </a:t>
            </a:r>
            <a:r>
              <a:rPr lang="en-US" sz="2000" dirty="0" err="1"/>
              <a:t>nếu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1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thủ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,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trữ</a:t>
            </a:r>
            <a:r>
              <a:rPr lang="en-US" sz="2000" dirty="0"/>
              <a:t> </a:t>
            </a:r>
            <a:r>
              <a:rPr lang="en-US" sz="2000" dirty="0" err="1"/>
              <a:t>bằng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ghi</a:t>
            </a:r>
            <a:r>
              <a:rPr lang="en-US" sz="2000" dirty="0"/>
              <a:t> </a:t>
            </a:r>
            <a:r>
              <a:rPr lang="en-US" sz="2000" dirty="0" err="1"/>
              <a:t>chép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giấy</a:t>
            </a:r>
            <a:r>
              <a:rPr lang="en-US" sz="2000" dirty="0"/>
              <a:t>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khối</a:t>
            </a:r>
            <a:r>
              <a:rPr lang="en-US" sz="2000" dirty="0"/>
              <a:t> </a:t>
            </a:r>
            <a:r>
              <a:rPr lang="en-US" sz="2000" dirty="0" err="1"/>
              <a:t>lượng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trữ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rất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sộ</a:t>
            </a:r>
            <a:r>
              <a:rPr lang="en-US" sz="2000" dirty="0"/>
              <a:t>, </a:t>
            </a:r>
            <a:r>
              <a:rPr lang="en-US" sz="2000" dirty="0" err="1"/>
              <a:t>tốn</a:t>
            </a:r>
            <a:r>
              <a:rPr lang="en-US" sz="2000" dirty="0"/>
              <a:t> </a:t>
            </a:r>
            <a:r>
              <a:rPr lang="en-US" sz="2000" dirty="0" err="1"/>
              <a:t>kém</a:t>
            </a:r>
            <a:r>
              <a:rPr lang="en-US" sz="2000" dirty="0"/>
              <a:t>, </a:t>
            </a:r>
            <a:r>
              <a:rPr lang="en-US" sz="2000" dirty="0" err="1"/>
              <a:t>dễ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</a:t>
            </a:r>
            <a:r>
              <a:rPr lang="en-US" sz="2000" dirty="0" err="1"/>
              <a:t>thất</a:t>
            </a:r>
            <a:r>
              <a:rPr lang="en-US" sz="2000" dirty="0"/>
              <a:t> </a:t>
            </a:r>
            <a:r>
              <a:rPr lang="en-US" sz="2000" dirty="0" err="1"/>
              <a:t>lạc</a:t>
            </a:r>
            <a:r>
              <a:rPr lang="en-US" sz="2000" dirty="0"/>
              <a:t>. Khi </a:t>
            </a:r>
            <a:r>
              <a:rPr lang="en-US" sz="2000" dirty="0" err="1"/>
              <a:t>muốn</a:t>
            </a:r>
            <a:r>
              <a:rPr lang="en-US" sz="2000" dirty="0"/>
              <a:t> </a:t>
            </a:r>
            <a:r>
              <a:rPr lang="en-US" sz="2000" dirty="0" err="1"/>
              <a:t>tra</a:t>
            </a:r>
            <a:r>
              <a:rPr lang="en-US" sz="2000" dirty="0"/>
              <a:t> </a:t>
            </a:r>
            <a:r>
              <a:rPr lang="en-US" sz="2000" dirty="0" err="1"/>
              <a:t>cứu</a:t>
            </a:r>
            <a:r>
              <a:rPr lang="en-US" sz="2000" dirty="0"/>
              <a:t>, </a:t>
            </a:r>
            <a:r>
              <a:rPr lang="en-US" sz="2000" dirty="0" err="1"/>
              <a:t>cập</a:t>
            </a:r>
            <a:r>
              <a:rPr lang="en-US" sz="2000" dirty="0"/>
              <a:t> </a:t>
            </a:r>
            <a:r>
              <a:rPr lang="en-US" sz="2000" dirty="0" err="1"/>
              <a:t>nhật</a:t>
            </a:r>
            <a:r>
              <a:rPr lang="en-US" sz="2000" dirty="0"/>
              <a:t>, </a:t>
            </a:r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đổi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rất</a:t>
            </a:r>
            <a:r>
              <a:rPr lang="en-US" sz="2000" dirty="0"/>
              <a:t> </a:t>
            </a:r>
            <a:r>
              <a:rPr lang="en-US" sz="2000" dirty="0" err="1"/>
              <a:t>khó</a:t>
            </a:r>
            <a:r>
              <a:rPr lang="en-US" sz="2000" dirty="0"/>
              <a:t> </a:t>
            </a:r>
            <a:r>
              <a:rPr lang="en-US" sz="2000" dirty="0" err="1"/>
              <a:t>khăn</a:t>
            </a:r>
            <a:r>
              <a:rPr lang="en-US" sz="2000" dirty="0"/>
              <a:t>, </a:t>
            </a:r>
            <a:r>
              <a:rPr lang="en-US" sz="2000" dirty="0" err="1"/>
              <a:t>tốn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gian</a:t>
            </a:r>
            <a:r>
              <a:rPr lang="en-US" sz="2000" dirty="0"/>
              <a:t>,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xác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đảm</a:t>
            </a:r>
            <a:r>
              <a:rPr lang="en-US" sz="2000" dirty="0"/>
              <a:t> </a:t>
            </a:r>
            <a:r>
              <a:rPr lang="en-US" sz="2000" dirty="0" err="1"/>
              <a:t>bảo</a:t>
            </a:r>
            <a:r>
              <a:rPr lang="en-US" sz="2000" dirty="0"/>
              <a:t>. </a:t>
            </a:r>
            <a:r>
              <a:rPr lang="en-US" sz="2000" dirty="0" err="1"/>
              <a:t>Báo</a:t>
            </a:r>
            <a:r>
              <a:rPr lang="en-US" sz="2000" dirty="0"/>
              <a:t> </a:t>
            </a:r>
            <a:r>
              <a:rPr lang="en-US" sz="2000" dirty="0" err="1"/>
              <a:t>cáo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kê</a:t>
            </a:r>
            <a:r>
              <a:rPr lang="en-US" sz="2000" dirty="0"/>
              <a:t> </a:t>
            </a:r>
            <a:r>
              <a:rPr lang="en-US" sz="2000" dirty="0" err="1"/>
              <a:t>gặp</a:t>
            </a:r>
            <a:r>
              <a:rPr lang="en-US" sz="2000" dirty="0"/>
              <a:t> </a:t>
            </a:r>
            <a:r>
              <a:rPr lang="en-US" sz="2000" dirty="0" err="1"/>
              <a:t>trở</a:t>
            </a:r>
            <a:r>
              <a:rPr lang="en-US" sz="2000" dirty="0"/>
              <a:t> </a:t>
            </a:r>
            <a:r>
              <a:rPr lang="en-US" sz="2000" dirty="0" err="1"/>
              <a:t>ngại</a:t>
            </a:r>
            <a:r>
              <a:rPr lang="en-US" sz="2000" dirty="0"/>
              <a:t> </a:t>
            </a:r>
            <a:r>
              <a:rPr lang="en-US" sz="2000" dirty="0" err="1"/>
              <a:t>lớn</a:t>
            </a:r>
            <a:r>
              <a:rPr lang="en-US" sz="2000" dirty="0"/>
              <a:t>.</a:t>
            </a:r>
          </a:p>
          <a:p>
            <a:pPr algn="just">
              <a:buFontTx/>
              <a:buChar char="-"/>
            </a:pPr>
            <a:r>
              <a:rPr lang="en-US" sz="2000" dirty="0" err="1"/>
              <a:t>Trước</a:t>
            </a:r>
            <a:r>
              <a:rPr lang="en-US" sz="2000" dirty="0"/>
              <a:t> </a:t>
            </a:r>
            <a:r>
              <a:rPr lang="en-US" sz="2000" dirty="0" err="1"/>
              <a:t>tình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, </a:t>
            </a:r>
            <a:r>
              <a:rPr lang="en-US" sz="2000" dirty="0" err="1"/>
              <a:t>đòi</a:t>
            </a:r>
            <a:r>
              <a:rPr lang="en-US" sz="2000" dirty="0"/>
              <a:t> </a:t>
            </a:r>
            <a:r>
              <a:rPr lang="en-US" sz="2000" dirty="0" err="1"/>
              <a:t>hỏi</a:t>
            </a:r>
            <a:r>
              <a:rPr lang="en-US" sz="2000" dirty="0"/>
              <a:t>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phải</a:t>
            </a:r>
            <a:r>
              <a:rPr lang="en-US" sz="2000" dirty="0"/>
              <a:t> </a:t>
            </a: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1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khắc</a:t>
            </a:r>
            <a:r>
              <a:rPr lang="en-US" sz="2000" dirty="0"/>
              <a:t> </a:t>
            </a:r>
            <a:r>
              <a:rPr lang="en-US" sz="2000" dirty="0" err="1"/>
              <a:t>phục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những</a:t>
            </a:r>
            <a:r>
              <a:rPr lang="en-US" sz="2000" dirty="0"/>
              <a:t> </a:t>
            </a:r>
            <a:r>
              <a:rPr lang="en-US" sz="2000" dirty="0" err="1"/>
              <a:t>hạn</a:t>
            </a:r>
            <a:r>
              <a:rPr lang="en-US" sz="2000" dirty="0"/>
              <a:t> </a:t>
            </a:r>
            <a:r>
              <a:rPr lang="en-US" sz="2000" dirty="0" err="1"/>
              <a:t>chế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đồng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đáp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khâu</a:t>
            </a:r>
            <a:r>
              <a:rPr lang="en-US" sz="2000" dirty="0"/>
              <a:t> </a:t>
            </a: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quán</a:t>
            </a:r>
            <a:r>
              <a:rPr lang="en-US" sz="2000" dirty="0"/>
              <a:t> </a:t>
            </a:r>
            <a:r>
              <a:rPr lang="en-US" sz="2000" dirty="0" err="1"/>
              <a:t>cà</a:t>
            </a:r>
            <a:r>
              <a:rPr lang="en-US" sz="2000" dirty="0"/>
              <a:t> </a:t>
            </a:r>
            <a:r>
              <a:rPr lang="en-US" sz="2000" dirty="0" err="1"/>
              <a:t>phê</a:t>
            </a:r>
            <a:r>
              <a:rPr lang="en-US" sz="2000" dirty="0"/>
              <a:t>:</a:t>
            </a:r>
          </a:p>
          <a:p>
            <a:pPr marL="0" indent="0" algn="just">
              <a:buNone/>
            </a:pPr>
            <a:r>
              <a:rPr lang="en-US" sz="2000" dirty="0"/>
              <a:t>     +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trữ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khối</a:t>
            </a:r>
            <a:r>
              <a:rPr lang="en-US" sz="2000" dirty="0"/>
              <a:t> </a:t>
            </a:r>
            <a:r>
              <a:rPr lang="en-US" sz="2000" dirty="0" err="1"/>
              <a:t>lượng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lớn</a:t>
            </a:r>
            <a:r>
              <a:rPr lang="en-US" sz="2000" dirty="0"/>
              <a:t>, </a:t>
            </a:r>
            <a:r>
              <a:rPr lang="en-US" sz="2000" dirty="0" err="1"/>
              <a:t>giảm</a:t>
            </a:r>
            <a:r>
              <a:rPr lang="en-US" sz="2000" dirty="0"/>
              <a:t> </a:t>
            </a:r>
            <a:r>
              <a:rPr lang="en-US" sz="2000" dirty="0" err="1"/>
              <a:t>tối</a:t>
            </a:r>
            <a:r>
              <a:rPr lang="en-US" sz="2000" dirty="0"/>
              <a:t> </a:t>
            </a:r>
            <a:r>
              <a:rPr lang="en-US" sz="2000" dirty="0" err="1"/>
              <a:t>đa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ghi</a:t>
            </a:r>
            <a:r>
              <a:rPr lang="en-US" sz="2000" dirty="0"/>
              <a:t> </a:t>
            </a:r>
            <a:r>
              <a:rPr lang="en-US" sz="2000" dirty="0" err="1"/>
              <a:t>chép</a:t>
            </a:r>
            <a:r>
              <a:rPr lang="en-US" sz="2000" dirty="0"/>
              <a:t> </a:t>
            </a:r>
            <a:r>
              <a:rPr lang="en-US" sz="2000" dirty="0" err="1"/>
              <a:t>bằng</a:t>
            </a:r>
            <a:r>
              <a:rPr lang="en-US" sz="2000" dirty="0"/>
              <a:t> </a:t>
            </a:r>
            <a:r>
              <a:rPr lang="en-US" sz="2000" dirty="0" err="1"/>
              <a:t>giấy</a:t>
            </a:r>
            <a:r>
              <a:rPr lang="en-US" sz="2000" dirty="0"/>
              <a:t>.</a:t>
            </a:r>
          </a:p>
          <a:p>
            <a:pPr marL="0" indent="0" algn="just">
              <a:buNone/>
            </a:pPr>
            <a:r>
              <a:rPr lang="en-US" sz="2000" dirty="0"/>
              <a:t>     + Thông tin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trữ</a:t>
            </a:r>
            <a:r>
              <a:rPr lang="en-US" sz="2000" dirty="0"/>
              <a:t> </a:t>
            </a:r>
            <a:r>
              <a:rPr lang="en-US" sz="2000" dirty="0" err="1"/>
              <a:t>lâu</a:t>
            </a:r>
            <a:r>
              <a:rPr lang="en-US" sz="2000" dirty="0"/>
              <a:t> </a:t>
            </a:r>
            <a:r>
              <a:rPr lang="en-US" sz="2000" dirty="0" err="1"/>
              <a:t>dài</a:t>
            </a:r>
            <a:r>
              <a:rPr lang="en-US" sz="2000" dirty="0"/>
              <a:t>, an </a:t>
            </a:r>
            <a:r>
              <a:rPr lang="en-US" sz="2000" dirty="0" err="1"/>
              <a:t>toàn</a:t>
            </a:r>
            <a:r>
              <a:rPr lang="en-US" sz="2000" dirty="0"/>
              <a:t>.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nhanh</a:t>
            </a:r>
            <a:r>
              <a:rPr lang="en-US" sz="2000" dirty="0"/>
              <a:t> </a:t>
            </a:r>
            <a:r>
              <a:rPr lang="en-US" sz="2000" dirty="0" err="1"/>
              <a:t>chóng</a:t>
            </a:r>
            <a:r>
              <a:rPr lang="en-US" sz="2000" dirty="0"/>
              <a:t>.</a:t>
            </a:r>
          </a:p>
          <a:p>
            <a:pPr marL="0" indent="0" algn="just">
              <a:buNone/>
            </a:pPr>
            <a:r>
              <a:rPr lang="en-US" sz="2000" dirty="0"/>
              <a:t>     +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, </a:t>
            </a:r>
            <a:r>
              <a:rPr lang="en-US" sz="2000" dirty="0" err="1"/>
              <a:t>cập</a:t>
            </a:r>
            <a:r>
              <a:rPr lang="en-US" sz="2000" dirty="0"/>
              <a:t> </a:t>
            </a:r>
            <a:r>
              <a:rPr lang="en-US" sz="2000" dirty="0" err="1"/>
              <a:t>nhật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(</a:t>
            </a:r>
            <a:r>
              <a:rPr lang="en-US" sz="2000" dirty="0" err="1"/>
              <a:t>hoá</a:t>
            </a:r>
            <a:r>
              <a:rPr lang="en-US" sz="2000" dirty="0"/>
              <a:t> </a:t>
            </a:r>
            <a:r>
              <a:rPr lang="en-US" sz="2000" dirty="0" err="1"/>
              <a:t>đơn</a:t>
            </a:r>
            <a:r>
              <a:rPr lang="en-US" sz="2000" dirty="0"/>
              <a:t>, </a:t>
            </a:r>
            <a:r>
              <a:rPr lang="en-US" sz="2000" dirty="0" err="1"/>
              <a:t>thu</a:t>
            </a:r>
            <a:r>
              <a:rPr lang="en-US" sz="2000" dirty="0"/>
              <a:t> chi,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…)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nhanh</a:t>
            </a:r>
            <a:r>
              <a:rPr lang="en-US" sz="2000" dirty="0"/>
              <a:t> </a:t>
            </a:r>
            <a:r>
              <a:rPr lang="en-US" sz="2000" dirty="0" err="1"/>
              <a:t>chóng</a:t>
            </a:r>
            <a:r>
              <a:rPr lang="en-US" sz="2000" dirty="0"/>
              <a:t>, </a:t>
            </a:r>
            <a:r>
              <a:rPr lang="en-US" sz="2000" dirty="0" err="1"/>
              <a:t>dễ</a:t>
            </a:r>
            <a:r>
              <a:rPr lang="en-US" sz="2000" dirty="0"/>
              <a:t> </a:t>
            </a:r>
            <a:r>
              <a:rPr lang="en-US" sz="2000" dirty="0" err="1"/>
              <a:t>dàng</a:t>
            </a:r>
            <a:r>
              <a:rPr lang="en-US" sz="2000" dirty="0"/>
              <a:t>.</a:t>
            </a:r>
          </a:p>
          <a:p>
            <a:pPr marL="0" indent="0" algn="just">
              <a:buNone/>
            </a:pPr>
            <a:r>
              <a:rPr lang="en-US" sz="2000" dirty="0"/>
              <a:t>     +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quyền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chủ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.</a:t>
            </a:r>
          </a:p>
          <a:p>
            <a:pPr marL="0" indent="0" algn="just">
              <a:buNone/>
            </a:pPr>
            <a:r>
              <a:rPr lang="en-US" sz="2000" dirty="0"/>
              <a:t>     + Thanh </a:t>
            </a:r>
            <a:r>
              <a:rPr lang="en-US" sz="2000" dirty="0" err="1"/>
              <a:t>toán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endParaRPr lang="en-US" sz="2000" dirty="0"/>
          </a:p>
          <a:p>
            <a:pPr marL="0" indent="0" algn="just">
              <a:buNone/>
            </a:pPr>
            <a:r>
              <a:rPr lang="en-US" sz="2000" dirty="0"/>
              <a:t>     + </a:t>
            </a:r>
            <a:r>
              <a:rPr lang="en-US" sz="2000" dirty="0" err="1"/>
              <a:t>Hỗ</a:t>
            </a:r>
            <a:r>
              <a:rPr lang="en-US" sz="2000" dirty="0"/>
              <a:t> </a:t>
            </a:r>
            <a:r>
              <a:rPr lang="en-US" sz="2000" dirty="0" err="1"/>
              <a:t>trợ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kê</a:t>
            </a:r>
            <a:r>
              <a:rPr lang="en-US" sz="2000" dirty="0"/>
              <a:t> </a:t>
            </a:r>
            <a:r>
              <a:rPr lang="en-US" sz="2000" dirty="0" err="1"/>
              <a:t>báo</a:t>
            </a:r>
            <a:r>
              <a:rPr lang="en-US" sz="2000" dirty="0"/>
              <a:t> </a:t>
            </a:r>
            <a:r>
              <a:rPr lang="en-US" sz="2000" dirty="0" err="1"/>
              <a:t>cáo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kỳ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THU THẬP TÌM HIỂU</a:t>
            </a:r>
          </a:p>
        </p:txBody>
      </p:sp>
      <p:pic>
        <p:nvPicPr>
          <p:cNvPr id="2052" name="Picture 4" descr="HIGHLANDS COFFEE - DỊCH VỤ GIAO HÀNG MIỄN PHÍ">
            <a:extLst>
              <a:ext uri="{FF2B5EF4-FFF2-40B4-BE49-F238E27FC236}">
                <a16:creationId xmlns:a16="http://schemas.microsoft.com/office/drawing/2014/main" id="{6BE99171-6D70-7E49-1E2A-8F3B58BFA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64" y="1192162"/>
            <a:ext cx="6085853" cy="452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ủ quán tự in hóa đơn 4 ly cà phê ''Phượng hoàng lửa'' giá ...">
            <a:extLst>
              <a:ext uri="{FF2B5EF4-FFF2-40B4-BE49-F238E27FC236}">
                <a16:creationId xmlns:a16="http://schemas.microsoft.com/office/drawing/2014/main" id="{9EB2F5B5-CB33-911A-20DA-762FAE76B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19" y="1192162"/>
            <a:ext cx="3176911" cy="452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857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THU THẬP TÌM HIỂU</a:t>
            </a:r>
          </a:p>
        </p:txBody>
      </p:sp>
      <p:pic>
        <p:nvPicPr>
          <p:cNvPr id="3074" name="Picture 2" descr="Tại sao nhiều chủ quán vẫn còn băn khoăn khi sử dụng thẻ rung tự phục vụ?">
            <a:extLst>
              <a:ext uri="{FF2B5EF4-FFF2-40B4-BE49-F238E27FC236}">
                <a16:creationId xmlns:a16="http://schemas.microsoft.com/office/drawing/2014/main" id="{A1D24BE9-DDD6-9999-67BD-4B4A98DDA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36" y="1272209"/>
            <a:ext cx="5592746" cy="367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ách order đồ uống Highlands">
            <a:extLst>
              <a:ext uri="{FF2B5EF4-FFF2-40B4-BE49-F238E27FC236}">
                <a16:creationId xmlns:a16="http://schemas.microsoft.com/office/drawing/2014/main" id="{E327D2E0-9534-6938-AC7F-DF41EDDE1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711" y="1272209"/>
            <a:ext cx="5293553" cy="35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756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THU THẬP TÌM HIỂU</a:t>
            </a:r>
          </a:p>
        </p:txBody>
      </p:sp>
      <p:pic>
        <p:nvPicPr>
          <p:cNvPr id="4098" name="Picture 2" descr="Khám phá thiết kế quán cafe Highlands Coffee – đẳng cấp ông lớn chuỗi cafe  Việt Nam | Kendesign">
            <a:extLst>
              <a:ext uri="{FF2B5EF4-FFF2-40B4-BE49-F238E27FC236}">
                <a16:creationId xmlns:a16="http://schemas.microsoft.com/office/drawing/2014/main" id="{7F5711BF-119E-00B7-B4DC-25DB83288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36" y="1340540"/>
            <a:ext cx="5831002" cy="334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IGHLANDS COFFEE: TỰ HÀO SINH RA TỪ ĐẤT VIỆT, 1999">
            <a:extLst>
              <a:ext uri="{FF2B5EF4-FFF2-40B4-BE49-F238E27FC236}">
                <a16:creationId xmlns:a16="http://schemas.microsoft.com/office/drawing/2014/main" id="{D4EC1FC4-2287-261C-C1CB-86BF85FAC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582" y="1340540"/>
            <a:ext cx="5012565" cy="33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286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err="1"/>
              <a:t>Yêu</a:t>
            </a:r>
            <a:r>
              <a:rPr lang="en-US" sz="2000" b="1" dirty="0"/>
              <a:t> </a:t>
            </a:r>
            <a:r>
              <a:rPr lang="en-US" sz="2000" b="1" dirty="0" err="1"/>
              <a:t>cầu</a:t>
            </a:r>
            <a:r>
              <a:rPr lang="en-US" sz="2000" b="1" dirty="0"/>
              <a:t> </a:t>
            </a:r>
            <a:r>
              <a:rPr lang="en-US" sz="2000" b="1" dirty="0" err="1"/>
              <a:t>chung</a:t>
            </a:r>
            <a:r>
              <a:rPr lang="en-US" sz="2000" b="1" dirty="0"/>
              <a:t> </a:t>
            </a:r>
            <a:r>
              <a:rPr lang="en-US" sz="2000" b="1" dirty="0" err="1"/>
              <a:t>về</a:t>
            </a:r>
            <a:r>
              <a:rPr lang="en-US" sz="2000" b="1" dirty="0"/>
              <a:t> </a:t>
            </a:r>
            <a:r>
              <a:rPr lang="en-US" sz="2000" b="1" dirty="0" err="1"/>
              <a:t>phần</a:t>
            </a:r>
            <a:r>
              <a:rPr lang="en-US" sz="2000" b="1" dirty="0"/>
              <a:t> </a:t>
            </a:r>
            <a:r>
              <a:rPr lang="en-US" sz="2000" b="1" dirty="0" err="1"/>
              <a:t>mềm</a:t>
            </a:r>
            <a:r>
              <a:rPr lang="en-US" sz="2000" b="1" dirty="0"/>
              <a:t>:</a:t>
            </a:r>
          </a:p>
          <a:p>
            <a:pPr>
              <a:buFontTx/>
              <a:buChar char="-"/>
            </a:pPr>
            <a:r>
              <a:rPr lang="en-US" sz="1800" dirty="0" err="1"/>
              <a:t>Gồm</a:t>
            </a:r>
            <a:r>
              <a:rPr lang="en-US" sz="1800" dirty="0"/>
              <a:t> 2 </a:t>
            </a:r>
            <a:r>
              <a:rPr lang="en-US" sz="1800" dirty="0" err="1"/>
              <a:t>phần</a:t>
            </a:r>
            <a:r>
              <a:rPr lang="en-US" sz="1800" dirty="0"/>
              <a:t>: 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</a:t>
            </a:r>
            <a:r>
              <a:rPr lang="en-US" sz="1800" dirty="0" err="1"/>
              <a:t>thanh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</a:t>
            </a:r>
            <a:r>
              <a:rPr lang="en-US" sz="1800" dirty="0" err="1"/>
              <a:t>hoá</a:t>
            </a:r>
            <a:r>
              <a:rPr lang="en-US" sz="1800" dirty="0"/>
              <a:t> </a:t>
            </a:r>
            <a:r>
              <a:rPr lang="en-US" sz="1800" dirty="0" err="1"/>
              <a:t>đơn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quán</a:t>
            </a:r>
            <a:r>
              <a:rPr lang="en-US" sz="1800" dirty="0"/>
              <a:t> </a:t>
            </a:r>
            <a:r>
              <a:rPr lang="en-US" sz="1800" dirty="0" err="1"/>
              <a:t>cà</a:t>
            </a:r>
            <a:r>
              <a:rPr lang="en-US" sz="1800" dirty="0"/>
              <a:t> </a:t>
            </a:r>
            <a:r>
              <a:rPr lang="en-US" sz="1800" dirty="0" err="1"/>
              <a:t>phê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CSDL.</a:t>
            </a:r>
          </a:p>
          <a:p>
            <a:pPr marL="0" indent="0">
              <a:buNone/>
            </a:pPr>
            <a:r>
              <a:rPr lang="en-US" sz="2000" b="1" dirty="0" err="1"/>
              <a:t>Quản</a:t>
            </a:r>
            <a:r>
              <a:rPr lang="en-US" sz="2000" b="1" dirty="0"/>
              <a:t> </a:t>
            </a:r>
            <a:r>
              <a:rPr lang="en-US" sz="2000" b="1" dirty="0" err="1"/>
              <a:t>lý</a:t>
            </a:r>
            <a:r>
              <a:rPr lang="en-US" sz="2000" b="1" dirty="0"/>
              <a:t> </a:t>
            </a:r>
            <a:r>
              <a:rPr lang="en-US" sz="2000" b="1" dirty="0" err="1"/>
              <a:t>việc</a:t>
            </a:r>
            <a:r>
              <a:rPr lang="en-US" sz="2000" b="1" dirty="0"/>
              <a:t> </a:t>
            </a:r>
            <a:r>
              <a:rPr lang="en-US" sz="2000" b="1" dirty="0" err="1"/>
              <a:t>thanh</a:t>
            </a:r>
            <a:r>
              <a:rPr lang="en-US" sz="2000" b="1" dirty="0"/>
              <a:t> </a:t>
            </a:r>
            <a:r>
              <a:rPr lang="en-US" sz="2000" b="1" dirty="0" err="1"/>
              <a:t>toán</a:t>
            </a:r>
            <a:r>
              <a:rPr lang="en-US" sz="2000" b="1" dirty="0"/>
              <a:t> </a:t>
            </a:r>
            <a:r>
              <a:rPr lang="en-US" sz="2000" b="1" dirty="0" err="1"/>
              <a:t>hoá</a:t>
            </a:r>
            <a:r>
              <a:rPr lang="en-US" sz="2000" b="1" dirty="0"/>
              <a:t> </a:t>
            </a:r>
            <a:r>
              <a:rPr lang="en-US" sz="2000" b="1" dirty="0" err="1"/>
              <a:t>đơn</a:t>
            </a:r>
            <a:r>
              <a:rPr lang="en-US" sz="2000" b="1" dirty="0"/>
              <a:t>:</a:t>
            </a:r>
          </a:p>
          <a:p>
            <a:pPr>
              <a:buFontTx/>
              <a:buChar char="-"/>
            </a:pPr>
            <a:r>
              <a:rPr lang="en-US" sz="1800" dirty="0"/>
              <a:t>Khi </a:t>
            </a:r>
            <a:r>
              <a:rPr lang="en-US" sz="1800" dirty="0" err="1"/>
              <a:t>khách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 </a:t>
            </a:r>
            <a:r>
              <a:rPr lang="en-US" sz="1800" dirty="0" err="1"/>
              <a:t>yêu</a:t>
            </a:r>
            <a:r>
              <a:rPr lang="en-US" sz="1800" dirty="0"/>
              <a:t> </a:t>
            </a:r>
            <a:r>
              <a:rPr lang="en-US" sz="1800" dirty="0" err="1"/>
              <a:t>cầu</a:t>
            </a:r>
            <a:r>
              <a:rPr lang="en-US" sz="1800" dirty="0"/>
              <a:t> </a:t>
            </a:r>
            <a:r>
              <a:rPr lang="en-US" sz="1800" dirty="0" err="1"/>
              <a:t>món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menu, </a:t>
            </a:r>
            <a:r>
              <a:rPr lang="en-US" sz="1800" dirty="0" err="1"/>
              <a:t>nhân</a:t>
            </a:r>
            <a:r>
              <a:rPr lang="en-US" sz="1800" dirty="0"/>
              <a:t> </a:t>
            </a:r>
            <a:r>
              <a:rPr lang="en-US" sz="1800" dirty="0" err="1"/>
              <a:t>viên</a:t>
            </a:r>
            <a:r>
              <a:rPr lang="en-US" sz="1800" dirty="0"/>
              <a:t> </a:t>
            </a:r>
            <a:r>
              <a:rPr lang="en-US" sz="1800" dirty="0" err="1"/>
              <a:t>nhập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uống</a:t>
            </a:r>
            <a:r>
              <a:rPr lang="en-US" sz="1800" dirty="0"/>
              <a:t> </a:t>
            </a:r>
            <a:r>
              <a:rPr lang="en-US" sz="1800" dirty="0" err="1"/>
              <a:t>khách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 </a:t>
            </a:r>
            <a:r>
              <a:rPr lang="en-US" sz="1800" dirty="0" err="1"/>
              <a:t>yêu</a:t>
            </a:r>
            <a:r>
              <a:rPr lang="en-US" sz="1800" dirty="0"/>
              <a:t> </a:t>
            </a:r>
            <a:r>
              <a:rPr lang="en-US" sz="1800" dirty="0" err="1"/>
              <a:t>cầu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hoá</a:t>
            </a:r>
            <a:r>
              <a:rPr lang="en-US" sz="1800" dirty="0"/>
              <a:t> </a:t>
            </a:r>
            <a:r>
              <a:rPr lang="en-US" sz="1800" dirty="0" err="1"/>
              <a:t>đơn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bàn</a:t>
            </a:r>
            <a:r>
              <a:rPr lang="en-US" sz="1800" dirty="0"/>
              <a:t> 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ứng</a:t>
            </a:r>
            <a:r>
              <a:rPr lang="en-US" sz="1800" dirty="0"/>
              <a:t> (</a:t>
            </a:r>
            <a:r>
              <a:rPr lang="en-US" sz="1800" dirty="0" err="1"/>
              <a:t>tên</a:t>
            </a:r>
            <a:r>
              <a:rPr lang="en-US" sz="1800" dirty="0"/>
              <a:t>,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lượng</a:t>
            </a:r>
            <a:r>
              <a:rPr lang="en-US" sz="1800" dirty="0"/>
              <a:t>).</a:t>
            </a:r>
          </a:p>
          <a:p>
            <a:pPr>
              <a:buFontTx/>
              <a:buChar char="-"/>
            </a:pPr>
            <a:r>
              <a:rPr lang="en-US" sz="1800" dirty="0"/>
              <a:t>Thanh </a:t>
            </a:r>
            <a:r>
              <a:rPr lang="en-US" sz="1800" dirty="0" err="1"/>
              <a:t>toán</a:t>
            </a:r>
            <a:r>
              <a:rPr lang="en-US" sz="1800" dirty="0"/>
              <a:t>, </a:t>
            </a:r>
            <a:r>
              <a:rPr lang="en-US" sz="1800" dirty="0" err="1"/>
              <a:t>áp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giảm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(</a:t>
            </a:r>
            <a:r>
              <a:rPr lang="en-US" sz="1800" dirty="0" err="1"/>
              <a:t>nếu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) </a:t>
            </a:r>
            <a:r>
              <a:rPr lang="en-US" sz="1800" dirty="0" err="1"/>
              <a:t>và</a:t>
            </a:r>
            <a:r>
              <a:rPr lang="en-US" sz="1800" dirty="0"/>
              <a:t> in </a:t>
            </a:r>
            <a:r>
              <a:rPr lang="en-US" sz="1800" dirty="0" err="1"/>
              <a:t>hoá</a:t>
            </a:r>
            <a:r>
              <a:rPr lang="en-US" sz="1800" dirty="0"/>
              <a:t> </a:t>
            </a:r>
            <a:r>
              <a:rPr lang="en-US" sz="1800" dirty="0" err="1"/>
              <a:t>đơn</a:t>
            </a:r>
            <a:r>
              <a:rPr lang="en-US" sz="1800" dirty="0"/>
              <a:t> (1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khách</a:t>
            </a:r>
            <a:r>
              <a:rPr lang="en-US" sz="1800" dirty="0"/>
              <a:t>, 1 </a:t>
            </a:r>
            <a:r>
              <a:rPr lang="en-US" sz="1800" dirty="0" err="1"/>
              <a:t>lưu</a:t>
            </a:r>
            <a:r>
              <a:rPr lang="en-US" sz="1800" dirty="0"/>
              <a:t> </a:t>
            </a:r>
            <a:r>
              <a:rPr lang="en-US" sz="1800" dirty="0" err="1"/>
              <a:t>lại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CSDL).  </a:t>
            </a:r>
            <a:endParaRPr lang="en-US" sz="100" dirty="0"/>
          </a:p>
          <a:p>
            <a:pPr>
              <a:buFontTx/>
              <a:buChar char="-"/>
            </a:pPr>
            <a:r>
              <a:rPr lang="en-US" sz="100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pPr>
              <a:buFontTx/>
              <a:buChar char="-"/>
            </a:pPr>
            <a:endParaRPr lang="en-US" sz="100" dirty="0"/>
          </a:p>
          <a:p>
            <a:pPr>
              <a:buFontTx/>
              <a:buChar char="-"/>
            </a:pPr>
            <a:endParaRPr lang="en-US" sz="100" dirty="0"/>
          </a:p>
          <a:p>
            <a:pPr>
              <a:buFontTx/>
              <a:buChar char="-"/>
            </a:pPr>
            <a:r>
              <a:rPr lang="en-US" sz="100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US" sz="1400" dirty="0" err="1"/>
              <a:t>phục</a:t>
            </a:r>
            <a:r>
              <a:rPr lang="en-US" sz="1400" dirty="0"/>
              <a:t> </a:t>
            </a:r>
            <a:r>
              <a:rPr lang="en-US" sz="1400" dirty="0" err="1"/>
              <a:t>vụ</a:t>
            </a:r>
            <a:r>
              <a:rPr lang="en-US" sz="1400" dirty="0"/>
              <a:t> </a:t>
            </a:r>
            <a:r>
              <a:rPr lang="en-US" sz="1400" dirty="0" err="1"/>
              <a:t>gửi</a:t>
            </a:r>
            <a:r>
              <a:rPr lang="en-US" sz="1400" dirty="0"/>
              <a:t> </a:t>
            </a:r>
            <a:r>
              <a:rPr lang="en-US" sz="1400" dirty="0" err="1"/>
              <a:t>thông</a:t>
            </a:r>
            <a:r>
              <a:rPr lang="en-US" sz="1400" dirty="0"/>
              <a:t> tin </a:t>
            </a:r>
            <a:r>
              <a:rPr lang="en-US" sz="1400" dirty="0" err="1"/>
              <a:t>đến</a:t>
            </a:r>
            <a:r>
              <a:rPr lang="en-US" sz="1400" dirty="0"/>
              <a:t> </a:t>
            </a:r>
            <a:r>
              <a:rPr lang="en-US" sz="1400" dirty="0" err="1"/>
              <a:t>nhân</a:t>
            </a:r>
            <a:r>
              <a:rPr lang="en-US" sz="1400" dirty="0"/>
              <a:t> </a:t>
            </a:r>
            <a:r>
              <a:rPr lang="en-US" sz="1400" dirty="0" err="1"/>
              <a:t>viên</a:t>
            </a:r>
            <a:r>
              <a:rPr lang="en-US" sz="1400" dirty="0"/>
              <a:t> </a:t>
            </a:r>
            <a:r>
              <a:rPr lang="en-US" sz="1400" dirty="0" err="1"/>
              <a:t>tại</a:t>
            </a:r>
            <a:r>
              <a:rPr lang="en-US" sz="1400" dirty="0"/>
              <a:t> </a:t>
            </a:r>
            <a:r>
              <a:rPr lang="en-US" sz="1400" dirty="0" err="1"/>
              <a:t>quầy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                                                                              </a:t>
            </a:r>
            <a:r>
              <a:rPr lang="en-US" sz="1400" dirty="0" err="1"/>
              <a:t>khách</a:t>
            </a:r>
            <a:r>
              <a:rPr lang="en-US" sz="1400" dirty="0"/>
              <a:t> </a:t>
            </a:r>
            <a:r>
              <a:rPr lang="en-US" sz="1400" dirty="0" err="1"/>
              <a:t>hàng</a:t>
            </a:r>
            <a:r>
              <a:rPr lang="en-US" sz="1400" dirty="0"/>
              <a:t> </a:t>
            </a:r>
            <a:r>
              <a:rPr lang="en-US" sz="1400" dirty="0" err="1"/>
              <a:t>thanh</a:t>
            </a:r>
            <a:r>
              <a:rPr lang="en-US" sz="1400" dirty="0"/>
              <a:t> </a:t>
            </a:r>
            <a:r>
              <a:rPr lang="en-US" sz="1400" dirty="0" err="1"/>
              <a:t>toán</a:t>
            </a:r>
            <a:r>
              <a:rPr lang="en-US" sz="1400" dirty="0"/>
              <a:t>, </a:t>
            </a:r>
            <a:r>
              <a:rPr lang="en-US" sz="1400" dirty="0" err="1"/>
              <a:t>nhân</a:t>
            </a:r>
            <a:r>
              <a:rPr lang="en-US" sz="1400" dirty="0"/>
              <a:t> </a:t>
            </a:r>
            <a:r>
              <a:rPr lang="en-US" sz="1400" dirty="0" err="1"/>
              <a:t>viên</a:t>
            </a:r>
            <a:r>
              <a:rPr lang="en-US" sz="1400" dirty="0"/>
              <a:t> in </a:t>
            </a:r>
            <a:r>
              <a:rPr lang="en-US" sz="1400" dirty="0" err="1"/>
              <a:t>hoá</a:t>
            </a:r>
            <a:r>
              <a:rPr lang="en-US" sz="1400" dirty="0"/>
              <a:t> </a:t>
            </a:r>
            <a:r>
              <a:rPr lang="en-US" sz="1400" dirty="0" err="1"/>
              <a:t>đơn</a:t>
            </a:r>
            <a:r>
              <a:rPr lang="en-US" sz="1400" dirty="0"/>
              <a:t> </a:t>
            </a:r>
            <a:endParaRPr lang="en-US" sz="100" dirty="0"/>
          </a:p>
          <a:p>
            <a:pPr marL="0" indent="0">
              <a:buNone/>
            </a:pPr>
            <a:r>
              <a:rPr lang="en-US" sz="100" dirty="0"/>
              <a:t>                                     </a:t>
            </a:r>
            <a:r>
              <a:rPr lang="en-US" sz="1050" dirty="0"/>
              <a:t>                                                                                                   </a:t>
            </a:r>
            <a:r>
              <a:rPr lang="en-US" sz="1400" dirty="0" err="1"/>
              <a:t>theo</a:t>
            </a:r>
            <a:r>
              <a:rPr lang="en-US" sz="1400" dirty="0"/>
              <a:t> </a:t>
            </a:r>
            <a:r>
              <a:rPr lang="en-US" sz="1400" dirty="0" err="1"/>
              <a:t>thông</a:t>
            </a:r>
            <a:r>
              <a:rPr lang="en-US" sz="1400" dirty="0"/>
              <a:t> tin </a:t>
            </a:r>
            <a:r>
              <a:rPr lang="en-US" sz="1400" dirty="0" err="1"/>
              <a:t>đã</a:t>
            </a:r>
            <a:r>
              <a:rPr lang="en-US" sz="1400" dirty="0"/>
              <a:t> </a:t>
            </a:r>
            <a:r>
              <a:rPr lang="en-US" sz="1400" dirty="0" err="1"/>
              <a:t>nhập</a:t>
            </a:r>
            <a:r>
              <a:rPr lang="en-US" sz="1400" dirty="0"/>
              <a:t> </a:t>
            </a:r>
            <a:r>
              <a:rPr lang="en-US" sz="1400" dirty="0" err="1"/>
              <a:t>cho</a:t>
            </a:r>
            <a:r>
              <a:rPr lang="en-US" sz="1400" dirty="0"/>
              <a:t> </a:t>
            </a:r>
            <a:r>
              <a:rPr lang="en-US" sz="1400" dirty="0" err="1"/>
              <a:t>khách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2246EC-5E4A-6217-581A-611FF0772025}"/>
              </a:ext>
            </a:extLst>
          </p:cNvPr>
          <p:cNvSpPr/>
          <p:nvPr/>
        </p:nvSpPr>
        <p:spPr>
          <a:xfrm>
            <a:off x="2037421" y="3429000"/>
            <a:ext cx="1789043" cy="9806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món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ED67E-7D1D-B75B-492A-DC63B48D609D}"/>
              </a:ext>
            </a:extLst>
          </p:cNvPr>
          <p:cNvSpPr/>
          <p:nvPr/>
        </p:nvSpPr>
        <p:spPr>
          <a:xfrm>
            <a:off x="7578032" y="3429000"/>
            <a:ext cx="1789043" cy="9806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0547DF-74CE-F0AB-B73A-BF539AD00F74}"/>
              </a:ext>
            </a:extLst>
          </p:cNvPr>
          <p:cNvCxnSpPr>
            <a:cxnSpLocks/>
          </p:cNvCxnSpPr>
          <p:nvPr/>
        </p:nvCxnSpPr>
        <p:spPr>
          <a:xfrm flipV="1">
            <a:off x="3843128" y="3675472"/>
            <a:ext cx="37349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46045C-9394-771A-1D4F-7BF9AC3961AE}"/>
              </a:ext>
            </a:extLst>
          </p:cNvPr>
          <p:cNvCxnSpPr>
            <a:cxnSpLocks/>
          </p:cNvCxnSpPr>
          <p:nvPr/>
        </p:nvCxnSpPr>
        <p:spPr>
          <a:xfrm flipH="1">
            <a:off x="3843127" y="4000925"/>
            <a:ext cx="37349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413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- </a:t>
            </a:r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mềm</a:t>
            </a:r>
            <a:r>
              <a:rPr lang="en-US" sz="2400" b="1" dirty="0"/>
              <a:t> </a:t>
            </a:r>
            <a:r>
              <a:rPr lang="en-US" sz="2400" b="1" dirty="0" err="1"/>
              <a:t>gồm</a:t>
            </a:r>
            <a:r>
              <a:rPr lang="en-US" sz="2400" b="1" dirty="0"/>
              <a:t> 4 </a:t>
            </a:r>
            <a:r>
              <a:rPr lang="en-US" sz="2400" b="1" dirty="0" err="1"/>
              <a:t>chức</a:t>
            </a:r>
            <a:r>
              <a:rPr lang="en-US" sz="2400" b="1" dirty="0"/>
              <a:t> </a:t>
            </a:r>
            <a:r>
              <a:rPr lang="en-US" sz="2400" b="1" dirty="0" err="1"/>
              <a:t>năng</a:t>
            </a:r>
            <a:r>
              <a:rPr lang="en-US" sz="2400" b="1" dirty="0"/>
              <a:t>:</a:t>
            </a:r>
          </a:p>
          <a:p>
            <a:pPr marL="457200" lvl="1" indent="0" fontAlgn="base">
              <a:buNone/>
            </a:pPr>
            <a:r>
              <a:rPr lang="en-US" dirty="0"/>
              <a:t>+ </a:t>
            </a:r>
            <a:r>
              <a:rPr lang="vi-VN" dirty="0"/>
              <a:t>Quản lý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cà</a:t>
            </a:r>
            <a:r>
              <a:rPr lang="en-US" dirty="0"/>
              <a:t> </a:t>
            </a:r>
            <a:r>
              <a:rPr lang="en-US" dirty="0" err="1"/>
              <a:t>phê</a:t>
            </a:r>
            <a:endParaRPr lang="vi-VN" dirty="0"/>
          </a:p>
          <a:p>
            <a:pPr marL="457200" lvl="1" indent="0" fontAlgn="base">
              <a:buNone/>
            </a:pPr>
            <a:r>
              <a:rPr lang="en-US" dirty="0"/>
              <a:t>+ </a:t>
            </a:r>
            <a:r>
              <a:rPr lang="vi-VN" dirty="0"/>
              <a:t>Quản lý nhân viên</a:t>
            </a:r>
          </a:p>
          <a:p>
            <a:pPr marL="457200" lvl="1" indent="0" fontAlgn="base">
              <a:buNone/>
            </a:pPr>
            <a:r>
              <a:rPr lang="en-US" dirty="0"/>
              <a:t>+ </a:t>
            </a:r>
            <a:r>
              <a:rPr lang="vi-VN" dirty="0"/>
              <a:t>Quản lý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vi-VN" dirty="0"/>
          </a:p>
          <a:p>
            <a:pPr marL="457200" lvl="1" indent="0" fontAlgn="base">
              <a:buNone/>
            </a:pPr>
            <a:r>
              <a:rPr lang="en-US" dirty="0"/>
              <a:t>+ </a:t>
            </a:r>
            <a:r>
              <a:rPr lang="vi-VN" dirty="0"/>
              <a:t>Quản lý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vi-V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170D8EDF88A64F952ECF89910F6471" ma:contentTypeVersion="9" ma:contentTypeDescription="Create a new document." ma:contentTypeScope="" ma:versionID="063089eb818a76ab6b93609340e6f9a6">
  <xsd:schema xmlns:xsd="http://www.w3.org/2001/XMLSchema" xmlns:xs="http://www.w3.org/2001/XMLSchema" xmlns:p="http://schemas.microsoft.com/office/2006/metadata/properties" xmlns:ns2="3719a2c8-3b55-41bc-af1c-2bc8a052e9f1" xmlns:ns3="408c4c46-66ec-46de-8dd9-3c53bb761723" targetNamespace="http://schemas.microsoft.com/office/2006/metadata/properties" ma:root="true" ma:fieldsID="ed925257446d87f9da6d86c4b18dc428" ns2:_="" ns3:_="">
    <xsd:import namespace="3719a2c8-3b55-41bc-af1c-2bc8a052e9f1"/>
    <xsd:import namespace="408c4c46-66ec-46de-8dd9-3c53bb7617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19a2c8-3b55-41bc-af1c-2bc8a052e9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c4c46-66ec-46de-8dd9-3c53bb761723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7fa6889-52bf-4680-90f6-074ada67a686}" ma:internalName="TaxCatchAll" ma:showField="CatchAllData" ma:web="408c4c46-66ec-46de-8dd9-3c53bb76172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4363F4-0426-461D-8C7E-2615C715FC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8D71AC-1CB6-4C4D-BD31-7C579E37A5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19a2c8-3b55-41bc-af1c-2bc8a052e9f1"/>
    <ds:schemaRef ds:uri="408c4c46-66ec-46de-8dd9-3c53bb7617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1255</Words>
  <Application>Microsoft Office PowerPoint</Application>
  <PresentationFormat>Widescreen</PresentationFormat>
  <Paragraphs>173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Nội dung</vt:lpstr>
      <vt:lpstr>I. Đặt bài toán</vt:lpstr>
      <vt:lpstr>II. THU THẬP TÌM HIỂU</vt:lpstr>
      <vt:lpstr>II. THU THẬP TÌM HIỂU</vt:lpstr>
      <vt:lpstr>II. THU THẬP TÌM HIỂU</vt:lpstr>
      <vt:lpstr>III. Phân tích</vt:lpstr>
      <vt:lpstr>III. Phân tích</vt:lpstr>
      <vt:lpstr>III. Phân tích</vt:lpstr>
      <vt:lpstr>III. Phân tích</vt:lpstr>
      <vt:lpstr>III. Phân tích</vt:lpstr>
      <vt:lpstr>III. PHÂN TÍCH YÊU CẦU</vt:lpstr>
      <vt:lpstr>IV. SƠ ĐỒ THIẾT KẾ CHỨC NĂNG</vt:lpstr>
      <vt:lpstr>IV. SƠ ĐỒ THIẾT KẾ CHỨC NĂNG</vt:lpstr>
      <vt:lpstr>V. SƠ ĐỒ LUỒNG DỮ LIỆU</vt:lpstr>
      <vt:lpstr>V. SƠ ĐỒ LUỒNG DỮ LIỆU</vt:lpstr>
      <vt:lpstr>V. SƠ ĐỒ LUỒNG DỮ LIỆU</vt:lpstr>
      <vt:lpstr>V. SƠ ĐỒ LUỒNG DỮ LIỆU</vt:lpstr>
      <vt:lpstr>PowerPoint Presentation</vt:lpstr>
      <vt:lpstr>V. SƠ ĐỒ LUỒNG DỮ LIỆU</vt:lpstr>
      <vt:lpstr>V. SƠ ĐỒ LUỒNG DỮ LIỆU</vt:lpstr>
      <vt:lpstr>VI. Các quan hệ chuẩn 3 </vt:lpstr>
      <vt:lpstr>Giao diện đăng nhập  </vt:lpstr>
      <vt:lpstr>Trang bán hàng  </vt:lpstr>
      <vt:lpstr>Quản lý kho nguyên liệu  </vt:lpstr>
      <vt:lpstr>Quản lý sản phẩm  </vt:lpstr>
      <vt:lpstr>Quản lý nhân viên  </vt:lpstr>
      <vt:lpstr>Doanh thu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Trung Hieu 20213922</cp:lastModifiedBy>
  <cp:revision>58</cp:revision>
  <dcterms:created xsi:type="dcterms:W3CDTF">2021-05-28T04:32:29Z</dcterms:created>
  <dcterms:modified xsi:type="dcterms:W3CDTF">2024-01-08T01:23:37Z</dcterms:modified>
</cp:coreProperties>
</file>